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0" r:id="rId3"/>
    <p:sldId id="257" r:id="rId4"/>
    <p:sldId id="258" r:id="rId5"/>
    <p:sldId id="262" r:id="rId6"/>
    <p:sldId id="263" r:id="rId7"/>
    <p:sldId id="264" r:id="rId8"/>
    <p:sldId id="265" r:id="rId9"/>
    <p:sldId id="269" r:id="rId10"/>
    <p:sldId id="266" r:id="rId11"/>
    <p:sldId id="271" r:id="rId12"/>
    <p:sldId id="283" r:id="rId13"/>
    <p:sldId id="285" r:id="rId14"/>
    <p:sldId id="287" r:id="rId15"/>
    <p:sldId id="289" r:id="rId16"/>
    <p:sldId id="270" r:id="rId17"/>
    <p:sldId id="291" r:id="rId18"/>
    <p:sldId id="292" r:id="rId19"/>
    <p:sldId id="273" r:id="rId20"/>
    <p:sldId id="275" r:id="rId21"/>
    <p:sldId id="277" r:id="rId22"/>
    <p:sldId id="281"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712" autoAdjust="0"/>
  </p:normalViewPr>
  <p:slideViewPr>
    <p:cSldViewPr snapToGrid="0">
      <p:cViewPr varScale="1">
        <p:scale>
          <a:sx n="62" d="100"/>
          <a:sy n="62" d="100"/>
        </p:scale>
        <p:origin x="82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9133832" y="0"/>
            <a:ext cx="3058168" cy="6858000"/>
          </a:xfrm>
          <a:prstGeom prst="rect">
            <a:avLst/>
          </a:prstGeom>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3251200" y="1447800"/>
            <a:ext cx="52832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4777318" y="6426202"/>
            <a:ext cx="3759199" cy="126999"/>
          </a:xfrm>
        </p:spPr>
        <p:txBody>
          <a:bodyPr/>
          <a:lstStyle/>
          <a:p>
            <a:fld id="{248995D4-D980-4405-A4A9-DAB6EFEB2A4D}" type="datetimeFigureOut">
              <a:rPr lang="en-US" smtClean="0"/>
              <a:t>3/2/2021</a:t>
            </a:fld>
            <a:endParaRPr lang="en-US"/>
          </a:p>
        </p:txBody>
      </p:sp>
      <p:sp>
        <p:nvSpPr>
          <p:cNvPr id="14" name="Slide Number Placeholder 13"/>
          <p:cNvSpPr>
            <a:spLocks noGrp="1"/>
          </p:cNvSpPr>
          <p:nvPr>
            <p:ph type="sldNum" sz="quarter" idx="11"/>
          </p:nvPr>
        </p:nvSpPr>
        <p:spPr>
          <a:xfrm>
            <a:off x="8553301" y="6400800"/>
            <a:ext cx="609600" cy="152400"/>
          </a:xfrm>
        </p:spPr>
        <p:txBody>
          <a:bodyPr/>
          <a:lstStyle>
            <a:lvl1pPr algn="r">
              <a:defRPr/>
            </a:lvl1pPr>
          </a:lstStyle>
          <a:p>
            <a:fld id="{B0D16937-433C-4E29-A1E4-319DBE165DF8}" type="slidenum">
              <a:rPr lang="en-US" smtClean="0"/>
              <a:t>‹#›</a:t>
            </a:fld>
            <a:endParaRPr lang="en-US"/>
          </a:p>
        </p:txBody>
      </p:sp>
      <p:sp>
        <p:nvSpPr>
          <p:cNvPr id="15" name="Footer Placeholder 14"/>
          <p:cNvSpPr>
            <a:spLocks noGrp="1"/>
          </p:cNvSpPr>
          <p:nvPr>
            <p:ph type="ftr" sz="quarter" idx="12"/>
          </p:nvPr>
        </p:nvSpPr>
        <p:spPr>
          <a:xfrm>
            <a:off x="4775201" y="6296248"/>
            <a:ext cx="3761316"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48995D4-D980-4405-A4A9-DAB6EFEB2A4D}" type="datetimeFigureOut">
              <a:rPr lang="en-US" smtClean="0"/>
              <a:t>3/2/2021</a:t>
            </a:fld>
            <a:endParaRPr lang="en-US"/>
          </a:p>
        </p:txBody>
      </p:sp>
      <p:sp>
        <p:nvSpPr>
          <p:cNvPr id="14" name="Slide Number Placeholder 13"/>
          <p:cNvSpPr>
            <a:spLocks noGrp="1"/>
          </p:cNvSpPr>
          <p:nvPr>
            <p:ph type="sldNum" sz="quarter" idx="11"/>
          </p:nvPr>
        </p:nvSpPr>
        <p:spPr/>
        <p:txBody>
          <a:bodyPr/>
          <a:lstStyle/>
          <a:p>
            <a:fld id="{B0D16937-433C-4E29-A1E4-319DBE165DF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48995D4-D980-4405-A4A9-DAB6EFEB2A4D}" type="datetimeFigureOut">
              <a:rPr lang="en-US" smtClean="0"/>
              <a:t>3/2/2021</a:t>
            </a:fld>
            <a:endParaRPr lang="en-US"/>
          </a:p>
        </p:txBody>
      </p:sp>
      <p:sp>
        <p:nvSpPr>
          <p:cNvPr id="14" name="Slide Number Placeholder 13"/>
          <p:cNvSpPr>
            <a:spLocks noGrp="1"/>
          </p:cNvSpPr>
          <p:nvPr>
            <p:ph type="sldNum" sz="quarter" idx="11"/>
          </p:nvPr>
        </p:nvSpPr>
        <p:spPr/>
        <p:txBody>
          <a:bodyPr/>
          <a:lstStyle/>
          <a:p>
            <a:fld id="{B0D16937-433C-4E29-A1E4-319DBE165DF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48768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248995D4-D980-4405-A4A9-DAB6EFEB2A4D}" type="datetimeFigureOut">
              <a:rPr lang="en-US" smtClean="0"/>
              <a:t>3/2/2021</a:t>
            </a:fld>
            <a:endParaRPr lang="en-US"/>
          </a:p>
        </p:txBody>
      </p:sp>
      <p:sp>
        <p:nvSpPr>
          <p:cNvPr id="11" name="Slide Number Placeholder 10"/>
          <p:cNvSpPr>
            <a:spLocks noGrp="1"/>
          </p:cNvSpPr>
          <p:nvPr>
            <p:ph type="sldNum" sz="quarter" idx="11"/>
          </p:nvPr>
        </p:nvSpPr>
        <p:spPr/>
        <p:txBody>
          <a:bodyPr/>
          <a:lstStyle/>
          <a:p>
            <a:fld id="{B0D16937-433C-4E29-A1E4-319DBE165DF8}"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9144000" y="0"/>
            <a:ext cx="3058168" cy="6858000"/>
          </a:xfrm>
          <a:prstGeom prst="rect">
            <a:avLst/>
          </a:prstGeom>
        </p:spPr>
      </p:pic>
      <p:sp>
        <p:nvSpPr>
          <p:cNvPr id="12" name="Date Placeholder 11"/>
          <p:cNvSpPr>
            <a:spLocks noGrp="1"/>
          </p:cNvSpPr>
          <p:nvPr>
            <p:ph type="dt" sz="half" idx="10"/>
          </p:nvPr>
        </p:nvSpPr>
        <p:spPr>
          <a:xfrm>
            <a:off x="1119718" y="6426202"/>
            <a:ext cx="3759199" cy="126999"/>
          </a:xfrm>
        </p:spPr>
        <p:txBody>
          <a:bodyPr/>
          <a:lstStyle/>
          <a:p>
            <a:fld id="{248995D4-D980-4405-A4A9-DAB6EFEB2A4D}" type="datetimeFigureOut">
              <a:rPr lang="en-US" smtClean="0"/>
              <a:t>3/2/2021</a:t>
            </a:fld>
            <a:endParaRPr lang="en-US"/>
          </a:p>
        </p:txBody>
      </p:sp>
      <p:sp>
        <p:nvSpPr>
          <p:cNvPr id="13" name="Slide Number Placeholder 12"/>
          <p:cNvSpPr>
            <a:spLocks noGrp="1"/>
          </p:cNvSpPr>
          <p:nvPr>
            <p:ph type="sldNum" sz="quarter" idx="11"/>
          </p:nvPr>
        </p:nvSpPr>
        <p:spPr>
          <a:xfrm>
            <a:off x="5488517" y="6400800"/>
            <a:ext cx="711200" cy="152400"/>
          </a:xfrm>
        </p:spPr>
        <p:txBody>
          <a:bodyPr/>
          <a:lstStyle/>
          <a:p>
            <a:fld id="{B0D16937-433C-4E29-A1E4-319DBE165DF8}" type="slidenum">
              <a:rPr lang="en-US" smtClean="0"/>
              <a:t>‹#›</a:t>
            </a:fld>
            <a:endParaRPr lang="en-US"/>
          </a:p>
        </p:txBody>
      </p:sp>
      <p:sp>
        <p:nvSpPr>
          <p:cNvPr id="14" name="Footer Placeholder 13"/>
          <p:cNvSpPr>
            <a:spLocks noGrp="1"/>
          </p:cNvSpPr>
          <p:nvPr>
            <p:ph type="ftr" sz="quarter" idx="12"/>
          </p:nvPr>
        </p:nvSpPr>
        <p:spPr>
          <a:xfrm>
            <a:off x="1117601" y="6296248"/>
            <a:ext cx="3761316" cy="152400"/>
          </a:xfrm>
        </p:spPr>
        <p:txBody>
          <a:bodyPr/>
          <a:lstStyle/>
          <a:p>
            <a:endParaRPr lang="en-US"/>
          </a:p>
        </p:txBody>
      </p:sp>
      <p:sp>
        <p:nvSpPr>
          <p:cNvPr id="15" name="Title 14"/>
          <p:cNvSpPr>
            <a:spLocks noGrp="1"/>
          </p:cNvSpPr>
          <p:nvPr>
            <p:ph type="title"/>
          </p:nvPr>
        </p:nvSpPr>
        <p:spPr>
          <a:xfrm>
            <a:off x="609600" y="1828800"/>
            <a:ext cx="42672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609601" y="3578225"/>
            <a:ext cx="4267527"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6502400" y="457201"/>
            <a:ext cx="37592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248995D4-D980-4405-A4A9-DAB6EFEB2A4D}" type="datetimeFigureOut">
              <a:rPr lang="en-US" smtClean="0"/>
              <a:t>3/2/2021</a:t>
            </a:fld>
            <a:endParaRPr lang="en-US"/>
          </a:p>
        </p:txBody>
      </p:sp>
      <p:sp>
        <p:nvSpPr>
          <p:cNvPr id="13" name="Slide Number Placeholder 12"/>
          <p:cNvSpPr>
            <a:spLocks noGrp="1"/>
          </p:cNvSpPr>
          <p:nvPr>
            <p:ph type="sldNum" sz="quarter" idx="11"/>
          </p:nvPr>
        </p:nvSpPr>
        <p:spPr/>
        <p:txBody>
          <a:bodyPr/>
          <a:lstStyle/>
          <a:p>
            <a:fld id="{B0D16937-433C-4E29-A1E4-319DBE165DF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675288"/>
            <a:ext cx="47752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09599" y="3429000"/>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9599" y="3840162"/>
            <a:ext cx="47752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6502400" y="457201"/>
            <a:ext cx="37592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48995D4-D980-4405-A4A9-DAB6EFEB2A4D}" type="datetimeFigureOut">
              <a:rPr lang="en-US" smtClean="0"/>
              <a:t>3/2/2021</a:t>
            </a:fld>
            <a:endParaRPr lang="en-US"/>
          </a:p>
        </p:txBody>
      </p:sp>
      <p:sp>
        <p:nvSpPr>
          <p:cNvPr id="14" name="Slide Number Placeholder 13"/>
          <p:cNvSpPr>
            <a:spLocks noGrp="1"/>
          </p:cNvSpPr>
          <p:nvPr>
            <p:ph type="sldNum" sz="quarter" idx="11"/>
          </p:nvPr>
        </p:nvSpPr>
        <p:spPr/>
        <p:txBody>
          <a:bodyPr/>
          <a:lstStyle/>
          <a:p>
            <a:fld id="{B0D16937-433C-4E29-A1E4-319DBE165DF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248995D4-D980-4405-A4A9-DAB6EFEB2A4D}" type="datetimeFigureOut">
              <a:rPr lang="en-US" smtClean="0"/>
              <a:t>3/2/2021</a:t>
            </a:fld>
            <a:endParaRPr lang="en-US"/>
          </a:p>
        </p:txBody>
      </p:sp>
      <p:sp>
        <p:nvSpPr>
          <p:cNvPr id="10" name="Slide Number Placeholder 9"/>
          <p:cNvSpPr>
            <a:spLocks noGrp="1"/>
          </p:cNvSpPr>
          <p:nvPr>
            <p:ph type="sldNum" sz="quarter" idx="11"/>
          </p:nvPr>
        </p:nvSpPr>
        <p:spPr/>
        <p:txBody>
          <a:bodyPr/>
          <a:lstStyle/>
          <a:p>
            <a:fld id="{B0D16937-433C-4E29-A1E4-319DBE165DF8}"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48995D4-D980-4405-A4A9-DAB6EFEB2A4D}" type="datetimeFigureOut">
              <a:rPr lang="en-US" smtClean="0"/>
              <a:t>3/2/2021</a:t>
            </a:fld>
            <a:endParaRPr lang="en-US"/>
          </a:p>
        </p:txBody>
      </p:sp>
      <p:sp>
        <p:nvSpPr>
          <p:cNvPr id="9" name="Slide Number Placeholder 8"/>
          <p:cNvSpPr>
            <a:spLocks noGrp="1"/>
          </p:cNvSpPr>
          <p:nvPr>
            <p:ph type="sldNum" sz="quarter" idx="11"/>
          </p:nvPr>
        </p:nvSpPr>
        <p:spPr/>
        <p:txBody>
          <a:bodyPr/>
          <a:lstStyle/>
          <a:p>
            <a:fld id="{B0D16937-433C-4E29-A1E4-319DBE165DF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01"/>
            <a:ext cx="33528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48995D4-D980-4405-A4A9-DAB6EFEB2A4D}" type="datetimeFigureOut">
              <a:rPr lang="en-US" smtClean="0"/>
              <a:t>3/2/2021</a:t>
            </a:fld>
            <a:endParaRPr lang="en-US"/>
          </a:p>
        </p:txBody>
      </p:sp>
      <p:sp>
        <p:nvSpPr>
          <p:cNvPr id="16" name="Slide Number Placeholder 15"/>
          <p:cNvSpPr>
            <a:spLocks noGrp="1"/>
          </p:cNvSpPr>
          <p:nvPr>
            <p:ph type="sldNum" sz="quarter" idx="11"/>
          </p:nvPr>
        </p:nvSpPr>
        <p:spPr/>
        <p:txBody>
          <a:bodyPr/>
          <a:lstStyle/>
          <a:p>
            <a:fld id="{B0D16937-433C-4E29-A1E4-319DBE165DF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1" y="1676400"/>
            <a:ext cx="6262623"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6908800" y="1676400"/>
            <a:ext cx="33528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248995D4-D980-4405-A4A9-DAB6EFEB2A4D}" type="datetimeFigureOut">
              <a:rPr lang="en-US" smtClean="0"/>
              <a:t>3/2/2021</a:t>
            </a:fld>
            <a:endParaRPr lang="en-US"/>
          </a:p>
        </p:txBody>
      </p:sp>
      <p:sp>
        <p:nvSpPr>
          <p:cNvPr id="17" name="Slide Number Placeholder 16"/>
          <p:cNvSpPr>
            <a:spLocks noGrp="1"/>
          </p:cNvSpPr>
          <p:nvPr>
            <p:ph type="sldNum" sz="quarter" idx="11"/>
          </p:nvPr>
        </p:nvSpPr>
        <p:spPr/>
        <p:txBody>
          <a:bodyPr/>
          <a:lstStyle/>
          <a:p>
            <a:fld id="{B0D16937-433C-4E29-A1E4-319DBE165DF8}"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764925" y="0"/>
            <a:ext cx="427076" cy="6858000"/>
          </a:xfrm>
          <a:prstGeom prst="rect">
            <a:avLst/>
          </a:prstGeom>
        </p:spPr>
      </p:pic>
      <p:sp>
        <p:nvSpPr>
          <p:cNvPr id="2" name="Title Placeholder 1"/>
          <p:cNvSpPr>
            <a:spLocks noGrp="1"/>
          </p:cNvSpPr>
          <p:nvPr>
            <p:ph type="title"/>
          </p:nvPr>
        </p:nvSpPr>
        <p:spPr>
          <a:xfrm>
            <a:off x="6502400" y="457200"/>
            <a:ext cx="37592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457201"/>
            <a:ext cx="48768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0D16937-433C-4E29-A1E4-319DBE165DF8}" type="slidenum">
              <a:rPr lang="en-US" smtClean="0"/>
              <a:t>‹#›</a:t>
            </a:fld>
            <a:endParaRPr lang="en-US"/>
          </a:p>
        </p:txBody>
      </p:sp>
      <p:sp>
        <p:nvSpPr>
          <p:cNvPr id="9" name="Date Placeholder 8"/>
          <p:cNvSpPr>
            <a:spLocks noGrp="1"/>
          </p:cNvSpPr>
          <p:nvPr>
            <p:ph type="dt" sz="half" idx="2"/>
          </p:nvPr>
        </p:nvSpPr>
        <p:spPr>
          <a:xfrm>
            <a:off x="6502402" y="6426202"/>
            <a:ext cx="37591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248995D4-D980-4405-A4A9-DAB6EFEB2A4D}" type="datetimeFigureOut">
              <a:rPr lang="en-US" smtClean="0"/>
              <a:t>3/2/2021</a:t>
            </a:fld>
            <a:endParaRPr lang="en-US"/>
          </a:p>
        </p:txBody>
      </p:sp>
      <p:sp>
        <p:nvSpPr>
          <p:cNvPr id="10" name="Footer Placeholder 9"/>
          <p:cNvSpPr>
            <a:spLocks noGrp="1"/>
          </p:cNvSpPr>
          <p:nvPr>
            <p:ph type="ftr" sz="quarter" idx="3"/>
          </p:nvPr>
        </p:nvSpPr>
        <p:spPr>
          <a:xfrm>
            <a:off x="6500285" y="6296248"/>
            <a:ext cx="3761316"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86229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145" y="1337481"/>
            <a:ext cx="8282152" cy="4524315"/>
          </a:xfrm>
          <a:prstGeom prst="rect">
            <a:avLst/>
          </a:prstGeom>
        </p:spPr>
        <p:txBody>
          <a:bodyPr wrap="square">
            <a:spAutoFit/>
          </a:bodyPr>
          <a:lstStyle/>
          <a:p>
            <a:r>
              <a:rPr lang="en-US" sz="2400" dirty="0"/>
              <a:t>Dose-response studies show that singly </a:t>
            </a:r>
            <a:r>
              <a:rPr lang="en-US" sz="2400" dirty="0" smtClean="0">
                <a:solidFill>
                  <a:srgbClr val="FF0000"/>
                </a:solidFill>
              </a:rPr>
              <a:t>half-standard</a:t>
            </a:r>
            <a:r>
              <a:rPr lang="en-US" sz="2400" dirty="0" smtClean="0"/>
              <a:t> doses </a:t>
            </a:r>
            <a:r>
              <a:rPr lang="en-US" sz="2400" dirty="0"/>
              <a:t>achieve approximately </a:t>
            </a:r>
            <a:r>
              <a:rPr lang="en-US" sz="2400" dirty="0">
                <a:solidFill>
                  <a:srgbClr val="FF0000"/>
                </a:solidFill>
              </a:rPr>
              <a:t>80%</a:t>
            </a:r>
            <a:r>
              <a:rPr lang="en-US" sz="2400" dirty="0"/>
              <a:t>of the efficacy of a </a:t>
            </a:r>
            <a:r>
              <a:rPr lang="en-US" sz="2400" dirty="0" smtClean="0"/>
              <a:t>standard  </a:t>
            </a:r>
            <a:r>
              <a:rPr lang="en-US" sz="2400" dirty="0"/>
              <a:t>dose with fewer adverse events for </a:t>
            </a:r>
            <a:r>
              <a:rPr lang="en-US" sz="2400" dirty="0">
                <a:solidFill>
                  <a:srgbClr val="FF0000"/>
                </a:solidFill>
              </a:rPr>
              <a:t>thiazides</a:t>
            </a:r>
            <a:r>
              <a:rPr lang="en-US" sz="2400" dirty="0"/>
              <a:t>, </a:t>
            </a:r>
            <a:r>
              <a:rPr lang="en-US" sz="2400" dirty="0">
                <a:solidFill>
                  <a:srgbClr val="FF0000"/>
                </a:solidFill>
              </a:rPr>
              <a:t>beta-blocker</a:t>
            </a:r>
            <a:r>
              <a:rPr lang="en-US" sz="2400" dirty="0"/>
              <a:t>s</a:t>
            </a:r>
            <a:r>
              <a:rPr lang="en-US" sz="2400" dirty="0" smtClean="0"/>
              <a:t>, and </a:t>
            </a:r>
            <a:r>
              <a:rPr lang="en-US" sz="2400" dirty="0">
                <a:solidFill>
                  <a:srgbClr val="FF0000"/>
                </a:solidFill>
              </a:rPr>
              <a:t>calcium channel blockers </a:t>
            </a:r>
            <a:r>
              <a:rPr lang="en-US" sz="2400" dirty="0"/>
              <a:t>and no difference for </a:t>
            </a:r>
            <a:r>
              <a:rPr lang="en-US" sz="2400" dirty="0">
                <a:solidFill>
                  <a:srgbClr val="FF0000"/>
                </a:solidFill>
              </a:rPr>
              <a:t>ACE </a:t>
            </a:r>
            <a:r>
              <a:rPr lang="en-US" sz="2400" dirty="0" smtClean="0">
                <a:solidFill>
                  <a:srgbClr val="FF0000"/>
                </a:solidFill>
              </a:rPr>
              <a:t>inhibitors</a:t>
            </a:r>
            <a:r>
              <a:rPr lang="en-US" sz="2400" dirty="0" smtClean="0"/>
              <a:t>(ACE-I</a:t>
            </a:r>
            <a:r>
              <a:rPr lang="en-US" sz="2400" dirty="0"/>
              <a:t>) and no adverse events in angiotensin II </a:t>
            </a:r>
            <a:r>
              <a:rPr lang="en-US" sz="2400" dirty="0" smtClean="0"/>
              <a:t>receptor blockers </a:t>
            </a:r>
            <a:r>
              <a:rPr lang="en-US" sz="2400" dirty="0"/>
              <a:t>(</a:t>
            </a:r>
            <a:r>
              <a:rPr lang="en-US" sz="2400" dirty="0">
                <a:solidFill>
                  <a:srgbClr val="FF0000"/>
                </a:solidFill>
              </a:rPr>
              <a:t>ARB</a:t>
            </a:r>
            <a:r>
              <a:rPr lang="en-US" sz="2400" dirty="0" smtClean="0"/>
              <a:t>). Data </a:t>
            </a:r>
            <a:r>
              <a:rPr lang="en-US" sz="2400" dirty="0"/>
              <a:t>from clinical studies and registries suggest that </a:t>
            </a:r>
            <a:r>
              <a:rPr lang="en-US" sz="2400" dirty="0">
                <a:solidFill>
                  <a:srgbClr val="FF0000"/>
                </a:solidFill>
              </a:rPr>
              <a:t>more </a:t>
            </a:r>
            <a:r>
              <a:rPr lang="en-US" sz="2400" dirty="0" smtClean="0">
                <a:solidFill>
                  <a:srgbClr val="FF0000"/>
                </a:solidFill>
              </a:rPr>
              <a:t>than two-thirds </a:t>
            </a:r>
            <a:r>
              <a:rPr lang="en-US" sz="2400" dirty="0"/>
              <a:t>of patients with hypertension require treatment </a:t>
            </a:r>
            <a:r>
              <a:rPr lang="en-US" sz="2400" dirty="0" smtClean="0"/>
              <a:t>with two </a:t>
            </a:r>
            <a:r>
              <a:rPr lang="en-US" sz="2400" dirty="0"/>
              <a:t>or more antihypertensive drugs to achieve their target </a:t>
            </a:r>
            <a:r>
              <a:rPr lang="en-US" sz="2400" dirty="0" smtClean="0"/>
              <a:t>BP goals. </a:t>
            </a:r>
          </a:p>
          <a:p>
            <a:r>
              <a:rPr lang="en-US" sz="2400" dirty="0" smtClean="0"/>
              <a:t> </a:t>
            </a:r>
          </a:p>
          <a:p>
            <a:r>
              <a:rPr lang="en-US" sz="2400" dirty="0"/>
              <a:t> </a:t>
            </a:r>
            <a:r>
              <a:rPr lang="en-US" sz="2400" dirty="0" smtClean="0"/>
              <a:t>                                        </a:t>
            </a:r>
            <a:r>
              <a:rPr lang="sv-SE" sz="1600" dirty="0" smtClean="0">
                <a:solidFill>
                  <a:srgbClr val="FF0000"/>
                </a:solidFill>
              </a:rPr>
              <a:t>Curr </a:t>
            </a:r>
            <a:r>
              <a:rPr lang="sv-SE" sz="1600" dirty="0">
                <a:solidFill>
                  <a:srgbClr val="FF0000"/>
                </a:solidFill>
              </a:rPr>
              <a:t>Hypertens Rep (2020) </a:t>
            </a:r>
            <a:r>
              <a:rPr lang="sv-SE" sz="1600" dirty="0" smtClean="0">
                <a:solidFill>
                  <a:srgbClr val="FF0000"/>
                </a:solidFill>
              </a:rPr>
              <a:t>22:65</a:t>
            </a:r>
          </a:p>
          <a:p>
            <a:r>
              <a:rPr lang="sv-SE" sz="2400" dirty="0">
                <a:solidFill>
                  <a:srgbClr val="FF0000"/>
                </a:solidFill>
              </a:rPr>
              <a:t> </a:t>
            </a:r>
            <a:r>
              <a:rPr lang="sv-SE" sz="2400" dirty="0" smtClean="0">
                <a:solidFill>
                  <a:srgbClr val="FF0000"/>
                </a:solidFill>
              </a:rPr>
              <a:t>        </a:t>
            </a:r>
            <a:endParaRPr lang="en-US" sz="24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5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561" y="2661313"/>
            <a:ext cx="8679976" cy="2308324"/>
          </a:xfrm>
          <a:prstGeom prst="rect">
            <a:avLst/>
          </a:prstGeom>
        </p:spPr>
        <p:txBody>
          <a:bodyPr wrap="square">
            <a:spAutoFit/>
          </a:bodyPr>
          <a:lstStyle/>
          <a:p>
            <a:r>
              <a:rPr lang="en-US" sz="2400" dirty="0"/>
              <a:t>allocated to FDC therapy at baseline had better BP control </a:t>
            </a:r>
            <a:r>
              <a:rPr lang="en-US" sz="2400" dirty="0" smtClean="0"/>
              <a:t>at</a:t>
            </a:r>
          </a:p>
          <a:p>
            <a:r>
              <a:rPr lang="en-US" sz="2400" dirty="0" smtClean="0">
                <a:solidFill>
                  <a:srgbClr val="FF0000"/>
                </a:solidFill>
              </a:rPr>
              <a:t>6 and 12weeks </a:t>
            </a:r>
            <a:r>
              <a:rPr lang="en-US" sz="2400" dirty="0" smtClean="0"/>
              <a:t>compared with usual care, such that fewer patients</a:t>
            </a:r>
          </a:p>
          <a:p>
            <a:r>
              <a:rPr lang="en-US" sz="2400" dirty="0" smtClean="0"/>
              <a:t>in the FDC arm required up titration of medications in the first place. Thus, even if use of FDC pills increased therapeutic inertia, the negative outcome was offset by the substantial upfront advantage in BP control.</a:t>
            </a:r>
          </a:p>
        </p:txBody>
      </p:sp>
      <p:sp>
        <p:nvSpPr>
          <p:cNvPr id="3" name="Rectangle 2"/>
          <p:cNvSpPr/>
          <p:nvPr/>
        </p:nvSpPr>
        <p:spPr>
          <a:xfrm>
            <a:off x="2511188" y="5281684"/>
            <a:ext cx="5908175" cy="369332"/>
          </a:xfrm>
          <a:prstGeom prst="rect">
            <a:avLst/>
          </a:prstGeom>
        </p:spPr>
        <p:txBody>
          <a:bodyPr wrap="square">
            <a:spAutoFit/>
          </a:bodyPr>
          <a:lstStyle/>
          <a:p>
            <a:r>
              <a:rPr lang="en-US" dirty="0" smtClean="0"/>
              <a:t>           </a:t>
            </a:r>
            <a:r>
              <a:rPr lang="en-US" sz="1400" dirty="0" smtClean="0">
                <a:solidFill>
                  <a:srgbClr val="FF0000"/>
                </a:solidFill>
              </a:rPr>
              <a:t>JAMA </a:t>
            </a:r>
            <a:r>
              <a:rPr lang="en-US" sz="1400" dirty="0">
                <a:solidFill>
                  <a:srgbClr val="FF0000"/>
                </a:solidFill>
              </a:rPr>
              <a:t>Cardiology Published online July 22, 2020</a:t>
            </a:r>
            <a:endParaRPr lang="en-US" sz="1600" dirty="0">
              <a:solidFill>
                <a:srgbClr val="FF0000"/>
              </a:solidFill>
            </a:endParaRPr>
          </a:p>
        </p:txBody>
      </p:sp>
      <p:pic>
        <p:nvPicPr>
          <p:cNvPr id="4" name="Picture 3"/>
          <p:cNvPicPr>
            <a:picLocks noChangeAspect="1"/>
          </p:cNvPicPr>
          <p:nvPr/>
        </p:nvPicPr>
        <p:blipFill>
          <a:blip r:embed="rId2"/>
          <a:stretch>
            <a:fillRect/>
          </a:stretch>
        </p:blipFill>
        <p:spPr>
          <a:xfrm>
            <a:off x="1760561" y="294927"/>
            <a:ext cx="8402942" cy="2204465"/>
          </a:xfrm>
          <a:prstGeom prst="rect">
            <a:avLst/>
          </a:prstGeom>
        </p:spPr>
      </p:pic>
      <p:pic>
        <p:nvPicPr>
          <p:cNvPr id="5" name="Picture 4"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745" y="504496"/>
            <a:ext cx="1881351" cy="177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08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33" y="260649"/>
            <a:ext cx="944880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83499" y="2852936"/>
            <a:ext cx="8256917" cy="369332"/>
          </a:xfrm>
          <a:prstGeom prst="rect">
            <a:avLst/>
          </a:prstGeom>
        </p:spPr>
        <p:txBody>
          <a:bodyPr wrap="square">
            <a:spAutoFit/>
          </a:bodyPr>
          <a:lstStyle/>
          <a:p>
            <a:pPr algn="just" rtl="0"/>
            <a:r>
              <a:rPr lang="fa-IR" dirty="0" smtClean="0"/>
              <a:t>              </a:t>
            </a:r>
            <a:endParaRPr lang="fa-IR" dirty="0"/>
          </a:p>
        </p:txBody>
      </p:sp>
      <p:sp>
        <p:nvSpPr>
          <p:cNvPr id="3" name="Rectangle 2"/>
          <p:cNvSpPr/>
          <p:nvPr/>
        </p:nvSpPr>
        <p:spPr>
          <a:xfrm>
            <a:off x="1387366" y="2852936"/>
            <a:ext cx="9605178" cy="2031325"/>
          </a:xfrm>
          <a:prstGeom prst="rect">
            <a:avLst/>
          </a:prstGeom>
        </p:spPr>
        <p:txBody>
          <a:bodyPr wrap="square">
            <a:spAutoFit/>
          </a:bodyPr>
          <a:lstStyle/>
          <a:p>
            <a:pPr algn="l" rtl="0"/>
            <a:r>
              <a:rPr lang="en-US" dirty="0" smtClean="0"/>
              <a:t>103 consenting patients with type 2 diabetes, aged &gt;40 years, with spot morning urinary albumin–</a:t>
            </a:r>
            <a:r>
              <a:rPr lang="en-US" dirty="0" err="1" smtClean="0"/>
              <a:t>creatinine</a:t>
            </a:r>
            <a:r>
              <a:rPr lang="en-US" dirty="0" smtClean="0"/>
              <a:t> ratio &gt; 1000 mg/g (or &gt; 500 mg/g in those on ACE inhibitor or ARB therapy at inclusion) were stratified by center and randomized to</a:t>
            </a:r>
            <a:r>
              <a:rPr lang="en-US" dirty="0" smtClean="0">
                <a:solidFill>
                  <a:srgbClr val="FF0000"/>
                </a:solidFill>
              </a:rPr>
              <a:t> 4.5-year </a:t>
            </a:r>
            <a:r>
              <a:rPr lang="en-US" dirty="0" smtClean="0"/>
              <a:t>treatment with </a:t>
            </a:r>
            <a:r>
              <a:rPr lang="en-US" dirty="0" smtClean="0">
                <a:solidFill>
                  <a:srgbClr val="FF0000"/>
                </a:solidFill>
              </a:rPr>
              <a:t>valsartan 320 mg/d </a:t>
            </a:r>
            <a:r>
              <a:rPr lang="en-US" dirty="0" smtClean="0"/>
              <a:t>(n = 36), </a:t>
            </a:r>
            <a:r>
              <a:rPr lang="en-US" dirty="0" smtClean="0">
                <a:solidFill>
                  <a:srgbClr val="FF0000"/>
                </a:solidFill>
              </a:rPr>
              <a:t>benazepri</a:t>
            </a:r>
            <a:r>
              <a:rPr lang="en-US" dirty="0" smtClean="0"/>
              <a:t>l 20 mg/d (n = 34) or </a:t>
            </a:r>
            <a:r>
              <a:rPr lang="en-US" dirty="0" smtClean="0">
                <a:solidFill>
                  <a:srgbClr val="FF0000"/>
                </a:solidFill>
              </a:rPr>
              <a:t>halved doses of both medications </a:t>
            </a:r>
            <a:r>
              <a:rPr lang="en-US" dirty="0" smtClean="0"/>
              <a:t>(n = 33). The primary endpoint was end-stage renal disease (ESRD).</a:t>
            </a:r>
          </a:p>
          <a:p>
            <a:pPr algn="l" rtl="0"/>
            <a:endParaRPr lang="en-US" dirty="0"/>
          </a:p>
          <a:p>
            <a:pPr algn="l" rtl="0"/>
            <a:endParaRPr lang="fa-IR" dirty="0"/>
          </a:p>
        </p:txBody>
      </p:sp>
      <p:sp>
        <p:nvSpPr>
          <p:cNvPr id="4" name="Rectangle 3"/>
          <p:cNvSpPr/>
          <p:nvPr/>
        </p:nvSpPr>
        <p:spPr>
          <a:xfrm>
            <a:off x="2639617" y="5090990"/>
            <a:ext cx="5706316" cy="369332"/>
          </a:xfrm>
          <a:prstGeom prst="rect">
            <a:avLst/>
          </a:prstGeom>
        </p:spPr>
        <p:txBody>
          <a:bodyPr wrap="square">
            <a:spAutoFit/>
          </a:bodyPr>
          <a:lstStyle/>
          <a:p>
            <a:r>
              <a:rPr lang="en-US" sz="1600" dirty="0" smtClean="0">
                <a:solidFill>
                  <a:srgbClr val="FF0000"/>
                </a:solidFill>
              </a:rPr>
              <a:t>                 Diabetes Obes Metab. 2019;1–14</a:t>
            </a:r>
            <a:r>
              <a:rPr lang="en-US" dirty="0" smtClean="0">
                <a:solidFill>
                  <a:srgbClr val="FF0000"/>
                </a:solidFill>
              </a:rPr>
              <a:t>.</a:t>
            </a:r>
            <a:endParaRPr lang="fa-IR"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607" y="413050"/>
            <a:ext cx="9867938" cy="22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21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 y="565356"/>
            <a:ext cx="12191999" cy="50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51585" y="5872046"/>
            <a:ext cx="5994348" cy="369332"/>
          </a:xfrm>
          <a:prstGeom prst="rect">
            <a:avLst/>
          </a:prstGeom>
        </p:spPr>
        <p:txBody>
          <a:bodyPr wrap="square">
            <a:spAutoFit/>
          </a:bodyPr>
          <a:lstStyle/>
          <a:p>
            <a:r>
              <a:rPr lang="en-US" sz="1600" dirty="0" smtClean="0">
                <a:solidFill>
                  <a:srgbClr val="FF0000"/>
                </a:solidFill>
              </a:rPr>
              <a:t>Diabetes Obes Metab. 2019;1–14</a:t>
            </a:r>
            <a:r>
              <a:rPr lang="en-US" dirty="0" smtClean="0"/>
              <a:t>.</a:t>
            </a:r>
            <a:endParaRPr lang="fa-IR" dirty="0"/>
          </a:p>
        </p:txBody>
      </p:sp>
    </p:spTree>
    <p:extLst>
      <p:ext uri="{BB962C8B-B14F-4D97-AF65-F5344CB8AC3E}">
        <p14:creationId xmlns:p14="http://schemas.microsoft.com/office/powerpoint/2010/main" val="56249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207" y="2780929"/>
            <a:ext cx="8650014" cy="3139321"/>
          </a:xfrm>
          <a:prstGeom prst="rect">
            <a:avLst/>
          </a:prstGeom>
        </p:spPr>
        <p:txBody>
          <a:bodyPr wrap="square">
            <a:spAutoFit/>
          </a:bodyPr>
          <a:lstStyle/>
          <a:p>
            <a:pPr algn="l" rtl="0"/>
            <a:r>
              <a:rPr lang="en-US" dirty="0" smtClean="0"/>
              <a:t>We found that </a:t>
            </a:r>
            <a:r>
              <a:rPr lang="en-US" dirty="0" smtClean="0">
                <a:solidFill>
                  <a:srgbClr val="FF0000"/>
                </a:solidFill>
              </a:rPr>
              <a:t>4.5 years </a:t>
            </a:r>
            <a:r>
              <a:rPr lang="en-US" dirty="0" smtClean="0"/>
              <a:t>of treatment with standard (manufacturer recommended)</a:t>
            </a:r>
          </a:p>
          <a:p>
            <a:pPr algn="l" rtl="0"/>
            <a:r>
              <a:rPr lang="en-US" dirty="0" smtClean="0"/>
              <a:t>anti-hypertensive doses of </a:t>
            </a:r>
            <a:r>
              <a:rPr lang="en-US" dirty="0" smtClean="0">
                <a:solidFill>
                  <a:srgbClr val="FF0000"/>
                </a:solidFill>
              </a:rPr>
              <a:t>valsartan</a:t>
            </a:r>
            <a:r>
              <a:rPr lang="en-US" dirty="0" smtClean="0"/>
              <a:t> reduced the incidence of ESRD, the primary efficacy variable of the trial, more effectively than standard doses of </a:t>
            </a:r>
            <a:r>
              <a:rPr lang="en-US" dirty="0" smtClean="0">
                <a:solidFill>
                  <a:srgbClr val="FF0000"/>
                </a:solidFill>
              </a:rPr>
              <a:t>benazepril</a:t>
            </a:r>
            <a:r>
              <a:rPr lang="en-US" dirty="0" smtClean="0"/>
              <a:t> or </a:t>
            </a:r>
            <a:r>
              <a:rPr lang="en-US" dirty="0" smtClean="0">
                <a:solidFill>
                  <a:srgbClr val="FF0000"/>
                </a:solidFill>
              </a:rPr>
              <a:t>halved doses of both </a:t>
            </a:r>
            <a:r>
              <a:rPr lang="en-US" dirty="0" smtClean="0"/>
              <a:t>drugs in 103 participants </a:t>
            </a:r>
            <a:r>
              <a:rPr lang="en-US" dirty="0" smtClean="0">
                <a:solidFill>
                  <a:srgbClr val="FF0000"/>
                </a:solidFill>
              </a:rPr>
              <a:t>with type 2 diabetes </a:t>
            </a:r>
            <a:r>
              <a:rPr lang="en-US" dirty="0" smtClean="0"/>
              <a:t>at high risk of fast renal disease progression because of renal insufficiency and overt proteinuria at inclusion, despite concomitant RAS inhibitor therapy.</a:t>
            </a:r>
          </a:p>
          <a:p>
            <a:pPr algn="l" rtl="0"/>
            <a:r>
              <a:rPr lang="en-US" dirty="0"/>
              <a:t> </a:t>
            </a:r>
            <a:endParaRPr lang="en-US" dirty="0" smtClean="0"/>
          </a:p>
          <a:p>
            <a:pPr algn="l" rtl="0"/>
            <a:endParaRPr lang="en-US" dirty="0"/>
          </a:p>
          <a:p>
            <a:pPr algn="l" rtl="0"/>
            <a:endParaRPr lang="en-US" dirty="0" smtClean="0"/>
          </a:p>
          <a:p>
            <a:pPr algn="l"/>
            <a:r>
              <a:rPr lang="en-US" dirty="0" smtClean="0"/>
              <a:t>                                                                          </a:t>
            </a:r>
            <a:r>
              <a:rPr lang="en-US" sz="1600" dirty="0" smtClean="0">
                <a:solidFill>
                  <a:srgbClr val="FF0000"/>
                </a:solidFill>
              </a:rPr>
              <a:t>Diabetes Obes Metab. 2019;1–14 </a:t>
            </a:r>
          </a:p>
          <a:p>
            <a:pPr algn="l" rtl="0"/>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407" y="620688"/>
            <a:ext cx="873409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03" y="336332"/>
            <a:ext cx="1618593" cy="162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8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04864"/>
            <a:ext cx="8145518" cy="1754326"/>
          </a:xfrm>
          <a:prstGeom prst="rect">
            <a:avLst/>
          </a:prstGeom>
        </p:spPr>
        <p:txBody>
          <a:bodyPr wrap="square">
            <a:spAutoFit/>
          </a:bodyPr>
          <a:lstStyle/>
          <a:p>
            <a:pPr algn="l" rtl="0"/>
            <a:r>
              <a:rPr lang="en-US" dirty="0" smtClean="0"/>
              <a:t>Thus, consistent with the results of previous studies, the present data confirm:</a:t>
            </a:r>
          </a:p>
          <a:p>
            <a:pPr algn="l" rtl="0"/>
            <a:r>
              <a:rPr lang="en-US" dirty="0"/>
              <a:t> </a:t>
            </a:r>
            <a:endParaRPr lang="en-US" dirty="0" smtClean="0"/>
          </a:p>
          <a:p>
            <a:pPr algn="l" rtl="0"/>
            <a:r>
              <a:rPr lang="en-US" sz="2400" dirty="0" smtClean="0"/>
              <a:t>that </a:t>
            </a:r>
            <a:r>
              <a:rPr lang="en-US" sz="2400" dirty="0" smtClean="0">
                <a:solidFill>
                  <a:srgbClr val="FF0000"/>
                </a:solidFill>
              </a:rPr>
              <a:t>dual RAS blockade </a:t>
            </a:r>
            <a:r>
              <a:rPr lang="en-US" sz="2400" dirty="0" smtClean="0"/>
              <a:t>is not indicated in every day clinical practice , even when </a:t>
            </a:r>
            <a:r>
              <a:rPr lang="en-US" sz="2400" dirty="0" smtClean="0">
                <a:solidFill>
                  <a:srgbClr val="FF0000"/>
                </a:solidFill>
              </a:rPr>
              <a:t>reduced doses </a:t>
            </a:r>
            <a:r>
              <a:rPr lang="en-US" sz="2400" dirty="0" smtClean="0"/>
              <a:t>of ACE inhibitors or ARBs are used</a:t>
            </a:r>
            <a:endParaRPr lang="fa-IR" sz="24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05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9007" y="1849820"/>
            <a:ext cx="7577959" cy="2308324"/>
          </a:xfrm>
          <a:prstGeom prst="rect">
            <a:avLst/>
          </a:prstGeom>
        </p:spPr>
        <p:txBody>
          <a:bodyPr wrap="square">
            <a:spAutoFit/>
          </a:bodyPr>
          <a:lstStyle/>
          <a:p>
            <a:pPr algn="just"/>
            <a:r>
              <a:rPr lang="en-US" sz="2400" dirty="0"/>
              <a:t>Patients who </a:t>
            </a:r>
            <a:r>
              <a:rPr lang="en-US" sz="2400" dirty="0" smtClean="0"/>
              <a:t>initiated antihypertensive </a:t>
            </a:r>
            <a:r>
              <a:rPr lang="en-US" sz="2400" dirty="0"/>
              <a:t>medication with </a:t>
            </a:r>
            <a:r>
              <a:rPr lang="en-US" sz="2400" dirty="0">
                <a:solidFill>
                  <a:srgbClr val="FF0000"/>
                </a:solidFill>
              </a:rPr>
              <a:t>ACEI-thiazide </a:t>
            </a:r>
            <a:r>
              <a:rPr lang="en-US" sz="2400" dirty="0" smtClean="0">
                <a:solidFill>
                  <a:srgbClr val="FF0000"/>
                </a:solidFill>
              </a:rPr>
              <a:t>diuretics combination </a:t>
            </a:r>
            <a:r>
              <a:rPr lang="en-US" sz="2400" dirty="0"/>
              <a:t>therapy were less likely to add or </a:t>
            </a:r>
            <a:r>
              <a:rPr lang="en-US" sz="2400" dirty="0" smtClean="0"/>
              <a:t>switch therapies </a:t>
            </a:r>
            <a:r>
              <a:rPr lang="en-US" sz="2400" dirty="0"/>
              <a:t>compared with their counterparts who </a:t>
            </a:r>
            <a:r>
              <a:rPr lang="en-US" sz="2400" dirty="0" smtClean="0"/>
              <a:t>initiated antihypertensive . monotherapy </a:t>
            </a:r>
            <a:r>
              <a:rPr lang="en-US" sz="2400" dirty="0"/>
              <a:t>and more likely </a:t>
            </a:r>
            <a:r>
              <a:rPr lang="en-US" sz="2400" dirty="0" smtClean="0"/>
              <a:t>to achieve </a:t>
            </a:r>
            <a:r>
              <a:rPr lang="en-US" sz="2400" dirty="0"/>
              <a:t>a BP goal of &lt;130/80 mm Hg after 1 and </a:t>
            </a:r>
            <a:r>
              <a:rPr lang="en-US" sz="2400" dirty="0" smtClean="0"/>
              <a:t>2 years </a:t>
            </a:r>
            <a:r>
              <a:rPr lang="en-US" sz="2400" dirty="0"/>
              <a:t>of </a:t>
            </a:r>
            <a:r>
              <a:rPr lang="en-US" sz="2400" dirty="0" smtClean="0"/>
              <a:t>therapy</a:t>
            </a:r>
            <a:endParaRPr lang="en-US" sz="24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32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366" y="1713187"/>
            <a:ext cx="5623034" cy="3416320"/>
          </a:xfrm>
          <a:prstGeom prst="rect">
            <a:avLst/>
          </a:prstGeom>
        </p:spPr>
        <p:txBody>
          <a:bodyPr wrap="square">
            <a:spAutoFit/>
          </a:bodyPr>
          <a:lstStyle/>
          <a:p>
            <a:r>
              <a:rPr lang="en-US" sz="2400" dirty="0" smtClean="0"/>
              <a:t>a </a:t>
            </a:r>
            <a:r>
              <a:rPr lang="en-US" sz="2400" dirty="0">
                <a:solidFill>
                  <a:srgbClr val="FF0000"/>
                </a:solidFill>
              </a:rPr>
              <a:t>systematic review </a:t>
            </a:r>
            <a:r>
              <a:rPr lang="en-US" sz="2400" dirty="0"/>
              <a:t>and </a:t>
            </a:r>
            <a:r>
              <a:rPr lang="en-US" sz="2400" dirty="0">
                <a:solidFill>
                  <a:srgbClr val="FF0000"/>
                </a:solidFill>
              </a:rPr>
              <a:t>meta-analysis</a:t>
            </a:r>
            <a:r>
              <a:rPr lang="en-US" sz="2400" dirty="0"/>
              <a:t> of randomized controlled trials (RCTs) published between </a:t>
            </a:r>
            <a:r>
              <a:rPr lang="en-US" sz="2400" dirty="0" smtClean="0"/>
              <a:t>January 1990 </a:t>
            </a:r>
            <a:r>
              <a:rPr lang="en-US" sz="2400" dirty="0"/>
              <a:t>and January 2018 sourced via the PubMed, EMBASE, and Cochrane Library databases. </a:t>
            </a:r>
            <a:r>
              <a:rPr lang="en-US" sz="2400" dirty="0">
                <a:solidFill>
                  <a:srgbClr val="FF0000"/>
                </a:solidFill>
              </a:rPr>
              <a:t>42 RCTs </a:t>
            </a:r>
            <a:r>
              <a:rPr lang="en-US" sz="2400" dirty="0"/>
              <a:t>with </a:t>
            </a:r>
            <a:r>
              <a:rPr lang="en-US" sz="2400" dirty="0">
                <a:solidFill>
                  <a:srgbClr val="FF0000"/>
                </a:solidFill>
              </a:rPr>
              <a:t>14,576 patients </a:t>
            </a:r>
            <a:r>
              <a:rPr lang="en-US" sz="2400" dirty="0" smtClean="0"/>
              <a:t>were </a:t>
            </a:r>
            <a:r>
              <a:rPr lang="en-US" sz="2400" dirty="0"/>
              <a:t>included </a:t>
            </a:r>
            <a:r>
              <a:rPr lang="en-US" sz="2400" dirty="0" smtClean="0"/>
              <a:t>that investigated </a:t>
            </a:r>
            <a:r>
              <a:rPr lang="en-US" sz="2400" dirty="0"/>
              <a:t>the efficacy and safety of </a:t>
            </a:r>
            <a:r>
              <a:rPr lang="en-US" sz="2400" dirty="0">
                <a:solidFill>
                  <a:srgbClr val="FF0000"/>
                </a:solidFill>
              </a:rPr>
              <a:t>dual blockade </a:t>
            </a:r>
            <a:r>
              <a:rPr lang="en-US" sz="2400" dirty="0"/>
              <a:t>therapy compared with monotherapy in patients with DKD</a:t>
            </a:r>
            <a:endParaRPr lang="fa-IR" sz="24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166" y="336332"/>
            <a:ext cx="2238704"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23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35" y="3457903"/>
            <a:ext cx="6032938" cy="1938992"/>
          </a:xfrm>
          <a:prstGeom prst="rect">
            <a:avLst/>
          </a:prstGeom>
        </p:spPr>
        <p:txBody>
          <a:bodyPr wrap="square">
            <a:spAutoFit/>
          </a:bodyPr>
          <a:lstStyle/>
          <a:p>
            <a:r>
              <a:rPr lang="en-US" sz="2000" dirty="0"/>
              <a:t>demonstrated that, in patients </a:t>
            </a:r>
            <a:r>
              <a:rPr lang="en-US" sz="2000" dirty="0" smtClean="0"/>
              <a:t>with </a:t>
            </a:r>
            <a:r>
              <a:rPr lang="en-US" sz="2000" dirty="0" smtClean="0">
                <a:solidFill>
                  <a:srgbClr val="FF0000"/>
                </a:solidFill>
              </a:rPr>
              <a:t>DKD</a:t>
            </a:r>
            <a:r>
              <a:rPr lang="en-US" sz="2000" dirty="0"/>
              <a:t>, a combination of </a:t>
            </a:r>
            <a:r>
              <a:rPr lang="en-US" sz="2000" dirty="0">
                <a:solidFill>
                  <a:srgbClr val="FF0000"/>
                </a:solidFill>
              </a:rPr>
              <a:t>RAAS inhibitors </a:t>
            </a:r>
            <a:r>
              <a:rPr lang="en-US" sz="2000" dirty="0"/>
              <a:t>was </a:t>
            </a:r>
            <a:r>
              <a:rPr lang="en-US" sz="2000" dirty="0">
                <a:solidFill>
                  <a:srgbClr val="FF0000"/>
                </a:solidFill>
              </a:rPr>
              <a:t>superior</a:t>
            </a:r>
            <a:r>
              <a:rPr lang="en-US" sz="2000" dirty="0"/>
              <a:t> </a:t>
            </a:r>
            <a:r>
              <a:rPr lang="en-US" sz="2000" dirty="0" smtClean="0"/>
              <a:t>to </a:t>
            </a:r>
            <a:r>
              <a:rPr lang="en-US" sz="2000" dirty="0" smtClean="0">
                <a:solidFill>
                  <a:srgbClr val="FF0000"/>
                </a:solidFill>
              </a:rPr>
              <a:t>monotherapy</a:t>
            </a:r>
            <a:r>
              <a:rPr lang="en-US" sz="2000" dirty="0" smtClean="0"/>
              <a:t> </a:t>
            </a:r>
            <a:r>
              <a:rPr lang="en-US" sz="2000" dirty="0"/>
              <a:t>in reducing </a:t>
            </a:r>
            <a:r>
              <a:rPr lang="en-US" sz="2000" dirty="0">
                <a:solidFill>
                  <a:srgbClr val="FF0000"/>
                </a:solidFill>
              </a:rPr>
              <a:t>urine protein and achieving </a:t>
            </a:r>
            <a:r>
              <a:rPr lang="en-US" sz="2000" dirty="0" smtClean="0">
                <a:solidFill>
                  <a:srgbClr val="FF0000"/>
                </a:solidFill>
              </a:rPr>
              <a:t>goal BP</a:t>
            </a:r>
            <a:r>
              <a:rPr lang="en-US" sz="2000" dirty="0"/>
              <a:t>. However, these advantages in </a:t>
            </a:r>
            <a:r>
              <a:rPr lang="en-US" sz="2000" dirty="0">
                <a:solidFill>
                  <a:srgbClr val="FF0000"/>
                </a:solidFill>
              </a:rPr>
              <a:t>short-term</a:t>
            </a:r>
            <a:r>
              <a:rPr lang="en-US" sz="2000" dirty="0"/>
              <a:t> indices did </a:t>
            </a:r>
            <a:r>
              <a:rPr lang="en-US" sz="2000" dirty="0" smtClean="0"/>
              <a:t>not lead </a:t>
            </a:r>
            <a:r>
              <a:rPr lang="en-US" sz="2000" dirty="0"/>
              <a:t>to improvements in prognostic outcomes </a:t>
            </a:r>
            <a:r>
              <a:rPr lang="en-US" sz="2000" dirty="0" smtClean="0"/>
              <a:t>( </a:t>
            </a:r>
            <a:r>
              <a:rPr lang="en-US" sz="2000" dirty="0" smtClean="0">
                <a:solidFill>
                  <a:srgbClr val="FF0000"/>
                </a:solidFill>
              </a:rPr>
              <a:t>ESRD, </a:t>
            </a:r>
            <a:r>
              <a:rPr lang="en-US" sz="2000" dirty="0" smtClean="0"/>
              <a:t>all-cause </a:t>
            </a:r>
            <a:r>
              <a:rPr lang="en-US" sz="2000" dirty="0">
                <a:solidFill>
                  <a:srgbClr val="FF0000"/>
                </a:solidFill>
              </a:rPr>
              <a:t>mortality,</a:t>
            </a:r>
            <a:r>
              <a:rPr lang="en-US" sz="2000" dirty="0"/>
              <a:t> and cardiovascular mortality).</a:t>
            </a:r>
            <a:endParaRPr lang="fa-I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4" y="451945"/>
            <a:ext cx="6988558" cy="250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097" y="336332"/>
            <a:ext cx="1513490" cy="13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8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310" y="3684896"/>
            <a:ext cx="9132370" cy="1938992"/>
          </a:xfrm>
          <a:prstGeom prst="rect">
            <a:avLst/>
          </a:prstGeom>
        </p:spPr>
        <p:txBody>
          <a:bodyPr wrap="square">
            <a:spAutoFit/>
          </a:bodyPr>
          <a:lstStyle/>
          <a:p>
            <a:r>
              <a:rPr lang="en-US" sz="2400" dirty="0" smtClean="0">
                <a:solidFill>
                  <a:srgbClr val="FF0000"/>
                </a:solidFill>
              </a:rPr>
              <a:t>high-dose </a:t>
            </a:r>
            <a:r>
              <a:rPr lang="en-US" sz="2400" dirty="0">
                <a:solidFill>
                  <a:srgbClr val="FF0000"/>
                </a:solidFill>
              </a:rPr>
              <a:t>CCBs combined with ARBs </a:t>
            </a:r>
            <a:r>
              <a:rPr lang="en-US" sz="2400" dirty="0" smtClean="0"/>
              <a:t>controlled hypertension </a:t>
            </a:r>
            <a:r>
              <a:rPr lang="en-US" sz="2400" dirty="0"/>
              <a:t>without elevation of serum </a:t>
            </a:r>
            <a:r>
              <a:rPr lang="en-US" sz="2400" dirty="0">
                <a:solidFill>
                  <a:srgbClr val="FF0000"/>
                </a:solidFill>
              </a:rPr>
              <a:t>uric acid level</a:t>
            </a:r>
            <a:r>
              <a:rPr lang="en-US" sz="2400" dirty="0"/>
              <a:t>, </a:t>
            </a:r>
            <a:r>
              <a:rPr lang="en-US" sz="2400" dirty="0" smtClean="0"/>
              <a:t>although high-dose </a:t>
            </a:r>
            <a:r>
              <a:rPr lang="en-US" sz="2400" dirty="0"/>
              <a:t>CCBs combined with ARBs and a triple </a:t>
            </a:r>
            <a:r>
              <a:rPr lang="en-US" sz="2400" dirty="0" smtClean="0"/>
              <a:t>combination with </a:t>
            </a:r>
            <a:r>
              <a:rPr lang="en-US" sz="2400" dirty="0"/>
              <a:t>diuretics combined with standard-dose CCB/ARBs </a:t>
            </a:r>
            <a:r>
              <a:rPr lang="en-US" sz="2400" dirty="0" smtClean="0"/>
              <a:t>produced a </a:t>
            </a:r>
            <a:r>
              <a:rPr lang="en-US" sz="2400" dirty="0">
                <a:solidFill>
                  <a:srgbClr val="FF0000"/>
                </a:solidFill>
              </a:rPr>
              <a:t>similar efficacy </a:t>
            </a:r>
            <a:r>
              <a:rPr lang="en-US" sz="2400" dirty="0"/>
              <a:t>in reducing the</a:t>
            </a:r>
            <a:r>
              <a:rPr lang="en-US" sz="2400" dirty="0">
                <a:solidFill>
                  <a:srgbClr val="FF0000"/>
                </a:solidFill>
              </a:rPr>
              <a:t> BP </a:t>
            </a:r>
            <a:r>
              <a:rPr lang="en-US" sz="2400" dirty="0"/>
              <a:t>throughout the half </a:t>
            </a:r>
            <a:r>
              <a:rPr lang="en-US" sz="2400" dirty="0" smtClean="0"/>
              <a:t>year</a:t>
            </a:r>
            <a:endParaRPr lang="en-US" sz="1600" dirty="0"/>
          </a:p>
        </p:txBody>
      </p:sp>
      <p:pic>
        <p:nvPicPr>
          <p:cNvPr id="3" name="Picture 2"/>
          <p:cNvPicPr>
            <a:picLocks noChangeAspect="1"/>
          </p:cNvPicPr>
          <p:nvPr/>
        </p:nvPicPr>
        <p:blipFill>
          <a:blip r:embed="rId2"/>
          <a:stretch>
            <a:fillRect/>
          </a:stretch>
        </p:blipFill>
        <p:spPr>
          <a:xfrm>
            <a:off x="1310186" y="245661"/>
            <a:ext cx="8727194" cy="3070745"/>
          </a:xfrm>
          <a:prstGeom prst="rect">
            <a:avLst/>
          </a:prstGeom>
        </p:spPr>
      </p:pic>
      <p:pic>
        <p:nvPicPr>
          <p:cNvPr id="4" name="Picture 3"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097" y="336332"/>
            <a:ext cx="1513490" cy="13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8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61" y="2787284"/>
            <a:ext cx="6915808" cy="461665"/>
          </a:xfrm>
          <a:prstGeom prst="rect">
            <a:avLst/>
          </a:prstGeom>
        </p:spPr>
        <p:txBody>
          <a:bodyPr wrap="square">
            <a:spAutoFit/>
          </a:bodyPr>
          <a:lstStyle/>
          <a:p>
            <a:r>
              <a:rPr lang="en-US" sz="2400" dirty="0" smtClean="0">
                <a:solidFill>
                  <a:srgbClr val="FF0000"/>
                </a:solidFill>
              </a:rPr>
              <a:t>Initiating combination antihypertensive drug therapy</a:t>
            </a:r>
            <a:endParaRPr lang="en-US" sz="2000" dirty="0">
              <a:solidFill>
                <a:srgbClr val="FF0000"/>
              </a:solidFill>
            </a:endParaRPr>
          </a:p>
        </p:txBody>
      </p:sp>
      <p:pic>
        <p:nvPicPr>
          <p:cNvPr id="1026"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7900" y="357353"/>
            <a:ext cx="2261134" cy="208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9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221" y="2142700"/>
            <a:ext cx="8229601" cy="2246769"/>
          </a:xfrm>
          <a:prstGeom prst="rect">
            <a:avLst/>
          </a:prstGeom>
        </p:spPr>
        <p:txBody>
          <a:bodyPr wrap="square">
            <a:spAutoFit/>
          </a:bodyPr>
          <a:lstStyle/>
          <a:p>
            <a:r>
              <a:rPr lang="en-US" sz="2800" dirty="0" smtClean="0"/>
              <a:t>The ACC/AHA guideline recommended </a:t>
            </a:r>
            <a:r>
              <a:rPr lang="en-US" sz="2800" dirty="0" smtClean="0">
                <a:solidFill>
                  <a:srgbClr val="FF0000"/>
                </a:solidFill>
              </a:rPr>
              <a:t>thiazide diuretics </a:t>
            </a:r>
            <a:r>
              <a:rPr lang="en-US" sz="2800" dirty="0" smtClean="0"/>
              <a:t>as one of </a:t>
            </a:r>
            <a:r>
              <a:rPr lang="en-US" sz="2800" dirty="0" smtClean="0">
                <a:solidFill>
                  <a:srgbClr val="FF0000"/>
                </a:solidFill>
              </a:rPr>
              <a:t>four acceptable first-line drug </a:t>
            </a:r>
            <a:r>
              <a:rPr lang="en-US" sz="2800" dirty="0" smtClean="0"/>
              <a:t>therapies with no preference between thiazide and thiazide-like diuretics in patients without selected co-morbidities that would alter this recommendation</a:t>
            </a:r>
            <a:r>
              <a:rPr lang="en-US" sz="2400" dirty="0" smtClean="0"/>
              <a:t>.</a:t>
            </a:r>
            <a:endParaRPr lang="en-US" sz="24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0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8498" y="1849820"/>
            <a:ext cx="7924800" cy="3416320"/>
          </a:xfrm>
          <a:prstGeom prst="rect">
            <a:avLst/>
          </a:prstGeom>
        </p:spPr>
        <p:txBody>
          <a:bodyPr wrap="square">
            <a:spAutoFit/>
          </a:bodyPr>
          <a:lstStyle/>
          <a:p>
            <a:r>
              <a:rPr lang="en-US" sz="2400" dirty="0" smtClean="0"/>
              <a:t>AHA on Resistant Hypertension recommended the use of </a:t>
            </a:r>
            <a:r>
              <a:rPr lang="en-US" sz="2400" dirty="0" smtClean="0">
                <a:solidFill>
                  <a:srgbClr val="FF0000"/>
                </a:solidFill>
              </a:rPr>
              <a:t>thiazide-like diuretics</a:t>
            </a:r>
            <a:r>
              <a:rPr lang="en-US" sz="2400" dirty="0" smtClean="0"/>
              <a:t>, chlorthali done or </a:t>
            </a:r>
            <a:r>
              <a:rPr lang="en-US" sz="2400" dirty="0" smtClean="0">
                <a:solidFill>
                  <a:srgbClr val="FF0000"/>
                </a:solidFill>
              </a:rPr>
              <a:t>indapamide</a:t>
            </a:r>
            <a:r>
              <a:rPr lang="en-US" sz="2400" dirty="0" smtClean="0"/>
              <a:t>, as preferred thiazide diuretics over HCTZ. Chlorthalidone has been compared to HCTZ directly and lowers BP more effectively , particularly at </a:t>
            </a:r>
            <a:r>
              <a:rPr lang="en-US" sz="2400" dirty="0" smtClean="0">
                <a:solidFill>
                  <a:srgbClr val="FF0000"/>
                </a:solidFill>
              </a:rPr>
              <a:t>night</a:t>
            </a:r>
            <a:r>
              <a:rPr lang="en-US" sz="2400" dirty="0" smtClean="0"/>
              <a:t>, and has a much longer </a:t>
            </a:r>
            <a:r>
              <a:rPr lang="en-US" sz="2400" dirty="0" smtClean="0">
                <a:solidFill>
                  <a:srgbClr val="FF0000"/>
                </a:solidFill>
              </a:rPr>
              <a:t>therapeutic half-life</a:t>
            </a:r>
            <a:r>
              <a:rPr lang="en-US" sz="2400" dirty="0" smtClean="0"/>
              <a:t>. Both chlorthalidone and indapamide have </a:t>
            </a:r>
            <a:r>
              <a:rPr lang="en-US" sz="2400" dirty="0" smtClean="0">
                <a:solidFill>
                  <a:srgbClr val="FF0000"/>
                </a:solidFill>
              </a:rPr>
              <a:t>more CVD </a:t>
            </a:r>
            <a:r>
              <a:rPr lang="en-US" sz="2400" dirty="0" smtClean="0"/>
              <a:t>risk reduction data than HCTZ; thus, preferential use of thiazide-like diuretics in non-resistant hypertension also </a:t>
            </a:r>
            <a:r>
              <a:rPr lang="en-US" sz="2400" dirty="0" smtClean="0">
                <a:solidFill>
                  <a:srgbClr val="FF0000"/>
                </a:solidFill>
              </a:rPr>
              <a:t>seems prudent</a:t>
            </a:r>
            <a:r>
              <a:rPr lang="en-US" sz="2400" dirty="0" smtClean="0"/>
              <a:t>.</a:t>
            </a:r>
            <a:endParaRPr lang="en-US" sz="24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3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4828" y="2274838"/>
            <a:ext cx="7609489" cy="2677656"/>
          </a:xfrm>
          <a:prstGeom prst="rect">
            <a:avLst/>
          </a:prstGeom>
        </p:spPr>
        <p:txBody>
          <a:bodyPr wrap="square">
            <a:spAutoFit/>
          </a:bodyPr>
          <a:lstStyle/>
          <a:p>
            <a:r>
              <a:rPr lang="en-US" sz="2400" dirty="0">
                <a:solidFill>
                  <a:srgbClr val="FF0000"/>
                </a:solidFill>
              </a:rPr>
              <a:t>LCZ696 </a:t>
            </a:r>
            <a:r>
              <a:rPr lang="en-US" sz="2400" dirty="0"/>
              <a:t>(sacubitril/valsartan) is a first-in-class dual-action </a:t>
            </a:r>
            <a:r>
              <a:rPr lang="en-US" sz="2400" dirty="0" smtClean="0"/>
              <a:t>molecule of </a:t>
            </a:r>
            <a:r>
              <a:rPr lang="en-US" sz="2400" dirty="0"/>
              <a:t>the </a:t>
            </a:r>
            <a:r>
              <a:rPr lang="en-US" sz="2400" dirty="0">
                <a:solidFill>
                  <a:srgbClr val="FF0000"/>
                </a:solidFill>
              </a:rPr>
              <a:t>neprilysin inhibitor </a:t>
            </a:r>
            <a:r>
              <a:rPr lang="en-US" sz="2400" dirty="0"/>
              <a:t>sacubitril and the angiotensin </a:t>
            </a:r>
            <a:r>
              <a:rPr lang="en-US" sz="2400" dirty="0" smtClean="0"/>
              <a:t>II type </a:t>
            </a:r>
            <a:r>
              <a:rPr lang="en-US" sz="2400" dirty="0"/>
              <a:t>1 receptor blocker valsartan. LCZ696 has been </a:t>
            </a:r>
            <a:r>
              <a:rPr lang="en-US" sz="2400" dirty="0" smtClean="0"/>
              <a:t>approved by </a:t>
            </a:r>
            <a:r>
              <a:rPr lang="en-US" sz="2400" dirty="0"/>
              <a:t>the</a:t>
            </a:r>
            <a:r>
              <a:rPr lang="en-US" sz="2400" dirty="0">
                <a:solidFill>
                  <a:srgbClr val="FF0000"/>
                </a:solidFill>
              </a:rPr>
              <a:t> FDA </a:t>
            </a:r>
            <a:r>
              <a:rPr lang="en-US" sz="2400" dirty="0"/>
              <a:t>for </a:t>
            </a:r>
            <a:r>
              <a:rPr lang="en-US" sz="2400" dirty="0">
                <a:solidFill>
                  <a:srgbClr val="FF0000"/>
                </a:solidFill>
              </a:rPr>
              <a:t>heart failure </a:t>
            </a:r>
            <a:r>
              <a:rPr lang="en-US" sz="2400" dirty="0"/>
              <a:t>treatment and awaits approval </a:t>
            </a:r>
            <a:r>
              <a:rPr lang="en-US" sz="2400" dirty="0" smtClean="0"/>
              <a:t>for </a:t>
            </a:r>
            <a:r>
              <a:rPr lang="en-US" sz="2400" dirty="0" smtClean="0">
                <a:solidFill>
                  <a:srgbClr val="FF0000"/>
                </a:solidFill>
              </a:rPr>
              <a:t>hypertension </a:t>
            </a:r>
            <a:r>
              <a:rPr lang="en-US" sz="2400" dirty="0"/>
              <a:t>because recent clinical studies had </a:t>
            </a:r>
            <a:r>
              <a:rPr lang="en-US" sz="2400" dirty="0" smtClean="0"/>
              <a:t>demonstrated that </a:t>
            </a:r>
            <a:r>
              <a:rPr lang="en-US" sz="2400" dirty="0"/>
              <a:t>it is more effective than a </a:t>
            </a:r>
            <a:r>
              <a:rPr lang="en-US" sz="2400" dirty="0">
                <a:solidFill>
                  <a:srgbClr val="FF0000"/>
                </a:solidFill>
              </a:rPr>
              <a:t>monotherapy</a:t>
            </a:r>
            <a:r>
              <a:rPr lang="en-US" sz="2400" dirty="0"/>
              <a:t> in </a:t>
            </a:r>
            <a:r>
              <a:rPr lang="en-US" sz="2400" dirty="0" smtClean="0"/>
              <a:t>lowering BP.</a:t>
            </a:r>
            <a:endParaRPr lang="en-US" sz="24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2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7793" y="1208690"/>
            <a:ext cx="5843752" cy="3785652"/>
          </a:xfrm>
          <a:prstGeom prst="rect">
            <a:avLst/>
          </a:prstGeom>
        </p:spPr>
        <p:txBody>
          <a:bodyPr wrap="square">
            <a:spAutoFit/>
          </a:bodyPr>
          <a:lstStyle/>
          <a:p>
            <a:r>
              <a:rPr lang="en-US" sz="2000" dirty="0"/>
              <a:t>Sacubitril/valsartan is a single </a:t>
            </a:r>
            <a:r>
              <a:rPr lang="en-US" sz="2000" dirty="0" smtClean="0"/>
              <a:t>drug. </a:t>
            </a:r>
            <a:r>
              <a:rPr lang="en-US" sz="2000" dirty="0"/>
              <a:t>It exerts its </a:t>
            </a:r>
            <a:r>
              <a:rPr lang="en-US" sz="2000" dirty="0" smtClean="0"/>
              <a:t>beneficial cardiovascular </a:t>
            </a:r>
            <a:r>
              <a:rPr lang="en-US" sz="2000" dirty="0"/>
              <a:t>and BP lowering effects through its dual inhibition of RAS with </a:t>
            </a:r>
            <a:r>
              <a:rPr lang="en-US" sz="2000" dirty="0" smtClean="0"/>
              <a:t>valsartan and </a:t>
            </a:r>
            <a:r>
              <a:rPr lang="en-US" sz="2000" dirty="0"/>
              <a:t>neprilysin with sacubitril. Neprilysin is an </a:t>
            </a:r>
            <a:r>
              <a:rPr lang="en-US" sz="2000" dirty="0" smtClean="0"/>
              <a:t>important catabolizing </a:t>
            </a:r>
            <a:r>
              <a:rPr lang="en-US" sz="2000" dirty="0"/>
              <a:t>agent of </a:t>
            </a:r>
            <a:r>
              <a:rPr lang="en-US" sz="2000" dirty="0" smtClean="0"/>
              <a:t>the natriuretic </a:t>
            </a:r>
            <a:r>
              <a:rPr lang="en-US" sz="2000" dirty="0"/>
              <a:t>peptides (NPs), which possess significant diuretic, natriuretic </a:t>
            </a:r>
            <a:r>
              <a:rPr lang="en-US" sz="2000" dirty="0" smtClean="0"/>
              <a:t>and vasodilating .The </a:t>
            </a:r>
            <a:r>
              <a:rPr lang="en-US" sz="2000" dirty="0"/>
              <a:t>NPs are endogenous hormones released from </a:t>
            </a:r>
            <a:r>
              <a:rPr lang="en-US" sz="2000" dirty="0" smtClean="0"/>
              <a:t>the heart </a:t>
            </a:r>
            <a:r>
              <a:rPr lang="en-US" sz="2000" dirty="0"/>
              <a:t>in response to wall stretching from pressure and volume overload and exert </a:t>
            </a:r>
            <a:r>
              <a:rPr lang="en-US" sz="2000" dirty="0" smtClean="0"/>
              <a:t>their beneficial </a:t>
            </a:r>
            <a:r>
              <a:rPr lang="en-US" sz="2000" dirty="0"/>
              <a:t>cardiovascular </a:t>
            </a:r>
            <a:r>
              <a:rPr lang="en-US" sz="2000" dirty="0" smtClean="0"/>
              <a:t>and antihypertensive </a:t>
            </a:r>
            <a:r>
              <a:rPr lang="en-US" sz="2000" dirty="0"/>
              <a:t>effects through </a:t>
            </a:r>
            <a:r>
              <a:rPr lang="en-US" sz="2000" dirty="0" smtClean="0">
                <a:solidFill>
                  <a:srgbClr val="FF0000"/>
                </a:solidFill>
              </a:rPr>
              <a:t>plasma volume contraction </a:t>
            </a:r>
            <a:r>
              <a:rPr lang="en-US" sz="2000" dirty="0" smtClean="0"/>
              <a:t>and </a:t>
            </a:r>
            <a:r>
              <a:rPr lang="en-US" sz="2000" dirty="0"/>
              <a:t>peripheral </a:t>
            </a:r>
            <a:r>
              <a:rPr lang="en-US" sz="2000" dirty="0">
                <a:solidFill>
                  <a:srgbClr val="FF0000"/>
                </a:solidFill>
              </a:rPr>
              <a:t>vasodilation</a:t>
            </a:r>
            <a:r>
              <a:rPr lang="en-US" dirty="0">
                <a:solidFill>
                  <a:srgbClr val="FF0000"/>
                </a:solidFill>
              </a:rPr>
              <a:t>.</a:t>
            </a:r>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0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72" y="2019868"/>
            <a:ext cx="10372297" cy="2677656"/>
          </a:xfrm>
          <a:prstGeom prst="rect">
            <a:avLst/>
          </a:prstGeom>
        </p:spPr>
        <p:txBody>
          <a:bodyPr wrap="square">
            <a:spAutoFit/>
          </a:bodyPr>
          <a:lstStyle/>
          <a:p>
            <a:r>
              <a:rPr lang="en-US" sz="2400" dirty="0" smtClean="0"/>
              <a:t>1) :normal ( &lt; </a:t>
            </a:r>
            <a:r>
              <a:rPr lang="en-US" sz="2400" dirty="0" smtClean="0">
                <a:solidFill>
                  <a:srgbClr val="FF0000"/>
                </a:solidFill>
              </a:rPr>
              <a:t>120</a:t>
            </a:r>
            <a:r>
              <a:rPr lang="en-US" sz="2400" dirty="0" smtClean="0"/>
              <a:t> systolic and </a:t>
            </a:r>
            <a:r>
              <a:rPr lang="en-US" sz="2400" dirty="0" smtClean="0">
                <a:solidFill>
                  <a:srgbClr val="FF0000"/>
                </a:solidFill>
              </a:rPr>
              <a:t>&lt; 80 </a:t>
            </a:r>
            <a:r>
              <a:rPr lang="en-US" sz="2400" dirty="0" smtClean="0"/>
              <a:t>mm Hg diastolic). </a:t>
            </a:r>
          </a:p>
          <a:p>
            <a:pPr marL="342900" indent="-342900">
              <a:buAutoNum type="arabicParenR"/>
            </a:pPr>
            <a:endParaRPr lang="en-US" sz="2400" dirty="0" smtClean="0"/>
          </a:p>
          <a:p>
            <a:r>
              <a:rPr lang="en-US" sz="2400" dirty="0" smtClean="0"/>
              <a:t>2): elevated (</a:t>
            </a:r>
            <a:r>
              <a:rPr lang="en-US" sz="2400" dirty="0" smtClean="0">
                <a:solidFill>
                  <a:srgbClr val="FF0000"/>
                </a:solidFill>
              </a:rPr>
              <a:t>120–129</a:t>
            </a:r>
            <a:r>
              <a:rPr lang="en-US" sz="2400" dirty="0" smtClean="0"/>
              <a:t> systolic and &lt; 80 mm Hg diastolic). </a:t>
            </a:r>
          </a:p>
          <a:p>
            <a:r>
              <a:rPr lang="en-US" sz="2400" dirty="0" smtClean="0"/>
              <a:t> </a:t>
            </a:r>
          </a:p>
          <a:p>
            <a:r>
              <a:rPr lang="en-US" sz="2400" dirty="0"/>
              <a:t> </a:t>
            </a:r>
            <a:r>
              <a:rPr lang="en-US" sz="2400" dirty="0" smtClean="0"/>
              <a:t>3): stage 1 hypertension (</a:t>
            </a:r>
            <a:r>
              <a:rPr lang="en-US" sz="2400" dirty="0" smtClean="0">
                <a:solidFill>
                  <a:srgbClr val="FF0000"/>
                </a:solidFill>
              </a:rPr>
              <a:t>130–139</a:t>
            </a:r>
            <a:r>
              <a:rPr lang="en-US" sz="2400" dirty="0" smtClean="0"/>
              <a:t> systolic or </a:t>
            </a:r>
            <a:r>
              <a:rPr lang="en-US" sz="2400" dirty="0" smtClean="0">
                <a:solidFill>
                  <a:srgbClr val="FF0000"/>
                </a:solidFill>
              </a:rPr>
              <a:t>80–89</a:t>
            </a:r>
            <a:r>
              <a:rPr lang="en-US" sz="2400" dirty="0" smtClean="0"/>
              <a:t> mm Hg diastolic). </a:t>
            </a:r>
          </a:p>
          <a:p>
            <a:r>
              <a:rPr lang="en-US" sz="2400" dirty="0" smtClean="0"/>
              <a:t>  </a:t>
            </a:r>
          </a:p>
          <a:p>
            <a:r>
              <a:rPr lang="en-US" sz="2400" dirty="0" smtClean="0"/>
              <a:t>4) : stage 2 hypertension </a:t>
            </a:r>
            <a:r>
              <a:rPr lang="en-US" sz="2400" dirty="0" smtClean="0">
                <a:solidFill>
                  <a:srgbClr val="FF0000"/>
                </a:solidFill>
              </a:rPr>
              <a:t>( ≥140 </a:t>
            </a:r>
            <a:r>
              <a:rPr lang="en-US" sz="2400" dirty="0" smtClean="0"/>
              <a:t>systolic or </a:t>
            </a:r>
            <a:r>
              <a:rPr lang="en-US" sz="2400" dirty="0" smtClean="0">
                <a:solidFill>
                  <a:srgbClr val="FF0000"/>
                </a:solidFill>
              </a:rPr>
              <a:t>≥90 </a:t>
            </a:r>
            <a:r>
              <a:rPr lang="en-US" sz="2400" dirty="0" smtClean="0"/>
              <a:t>mm Hg diastolic).</a:t>
            </a:r>
            <a:endParaRPr lang="en-US" sz="2400" dirty="0"/>
          </a:p>
        </p:txBody>
      </p:sp>
      <p:sp>
        <p:nvSpPr>
          <p:cNvPr id="3" name="Rectangle 2"/>
          <p:cNvSpPr/>
          <p:nvPr/>
        </p:nvSpPr>
        <p:spPr>
          <a:xfrm>
            <a:off x="2115404" y="723331"/>
            <a:ext cx="6441742" cy="584775"/>
          </a:xfrm>
          <a:prstGeom prst="rect">
            <a:avLst/>
          </a:prstGeom>
        </p:spPr>
        <p:txBody>
          <a:bodyPr wrap="square">
            <a:spAutoFit/>
          </a:bodyPr>
          <a:lstStyle/>
          <a:p>
            <a:r>
              <a:rPr lang="en-US" sz="3200" dirty="0" smtClean="0">
                <a:solidFill>
                  <a:srgbClr val="FF0000"/>
                </a:solidFill>
              </a:rPr>
              <a:t>ACC/AHA hypertension guidelines</a:t>
            </a:r>
            <a:endParaRPr lang="en-US" sz="3200" dirty="0">
              <a:solidFill>
                <a:srgbClr val="FF0000"/>
              </a:solidFill>
            </a:endParaRPr>
          </a:p>
        </p:txBody>
      </p:sp>
      <p:pic>
        <p:nvPicPr>
          <p:cNvPr id="2050"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2" y="472967"/>
            <a:ext cx="1765738"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5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456" y="1219200"/>
            <a:ext cx="7273158" cy="4059656"/>
          </a:xfrm>
          <a:prstGeom prst="rect">
            <a:avLst/>
          </a:prstGeom>
        </p:spPr>
        <p:txBody>
          <a:bodyPr wrap="square">
            <a:spAutoFit/>
          </a:bodyPr>
          <a:lstStyle/>
          <a:p>
            <a:r>
              <a:rPr lang="en-US" sz="2800" dirty="0" smtClean="0"/>
              <a:t>the following are 7 strategies recommended by the AHA/AMA (for ac- curate attainment of BP: </a:t>
            </a:r>
          </a:p>
          <a:p>
            <a:r>
              <a:rPr lang="en-US" sz="2800" dirty="0" smtClean="0"/>
              <a:t> </a:t>
            </a:r>
            <a:r>
              <a:rPr lang="en-US" sz="2800" dirty="0" smtClean="0">
                <a:solidFill>
                  <a:srgbClr val="FF0000"/>
                </a:solidFill>
              </a:rPr>
              <a:t>1): </a:t>
            </a:r>
            <a:r>
              <a:rPr lang="en-US" sz="2800" dirty="0" smtClean="0"/>
              <a:t>no conversation </a:t>
            </a:r>
          </a:p>
          <a:p>
            <a:r>
              <a:rPr lang="en-US" sz="2800" dirty="0" smtClean="0"/>
              <a:t> </a:t>
            </a:r>
            <a:r>
              <a:rPr lang="en-US" sz="2800" dirty="0" smtClean="0">
                <a:solidFill>
                  <a:srgbClr val="FF0000"/>
                </a:solidFill>
              </a:rPr>
              <a:t>2):</a:t>
            </a:r>
            <a:r>
              <a:rPr lang="en-US" sz="2800" dirty="0" smtClean="0"/>
              <a:t> empty bladder</a:t>
            </a:r>
          </a:p>
          <a:p>
            <a:r>
              <a:rPr lang="en-US" sz="2800" dirty="0" smtClean="0"/>
              <a:t> </a:t>
            </a:r>
            <a:r>
              <a:rPr lang="en-US" sz="2800" dirty="0" smtClean="0">
                <a:solidFill>
                  <a:srgbClr val="FF0000"/>
                </a:solidFill>
              </a:rPr>
              <a:t>3)</a:t>
            </a:r>
            <a:r>
              <a:rPr lang="en-US" sz="2800" dirty="0" smtClean="0"/>
              <a:t> </a:t>
            </a:r>
            <a:r>
              <a:rPr lang="en-US" sz="2800" dirty="0" smtClean="0">
                <a:solidFill>
                  <a:srgbClr val="FF0000"/>
                </a:solidFill>
              </a:rPr>
              <a:t>:</a:t>
            </a:r>
            <a:r>
              <a:rPr lang="en-US" sz="2800" dirty="0" smtClean="0"/>
              <a:t>use correct cuff size</a:t>
            </a:r>
          </a:p>
          <a:p>
            <a:r>
              <a:rPr lang="en-US" sz="2800" dirty="0" smtClean="0">
                <a:solidFill>
                  <a:srgbClr val="FF0000"/>
                </a:solidFill>
              </a:rPr>
              <a:t> 4):</a:t>
            </a:r>
            <a:r>
              <a:rPr lang="en-US" sz="2800" dirty="0" smtClean="0"/>
              <a:t> place BP cuff on bare arm</a:t>
            </a:r>
          </a:p>
          <a:p>
            <a:r>
              <a:rPr lang="en-US" sz="2800" dirty="0"/>
              <a:t> </a:t>
            </a:r>
            <a:r>
              <a:rPr lang="en-US" sz="2800" dirty="0" smtClean="0"/>
              <a:t> </a:t>
            </a:r>
            <a:r>
              <a:rPr lang="en-US" sz="2800" dirty="0" smtClean="0">
                <a:solidFill>
                  <a:srgbClr val="FF0000"/>
                </a:solidFill>
              </a:rPr>
              <a:t>5): </a:t>
            </a:r>
            <a:r>
              <a:rPr lang="en-US" sz="2800" dirty="0" smtClean="0"/>
              <a:t>sup- port arm at heart level</a:t>
            </a:r>
          </a:p>
          <a:p>
            <a:r>
              <a:rPr lang="en-US" sz="2800" dirty="0"/>
              <a:t> </a:t>
            </a:r>
            <a:r>
              <a:rPr lang="en-US" sz="2800" dirty="0" smtClean="0"/>
              <a:t> </a:t>
            </a:r>
            <a:r>
              <a:rPr lang="en-US" sz="2800" dirty="0" smtClean="0">
                <a:solidFill>
                  <a:srgbClr val="FF0000"/>
                </a:solidFill>
              </a:rPr>
              <a:t>6):</a:t>
            </a:r>
            <a:r>
              <a:rPr lang="en-US" sz="2800" dirty="0" smtClean="0"/>
              <a:t> keep legs uncrossed, and</a:t>
            </a:r>
          </a:p>
          <a:p>
            <a:r>
              <a:rPr lang="en-US" sz="2800" dirty="0"/>
              <a:t> </a:t>
            </a:r>
            <a:r>
              <a:rPr lang="en-US" sz="2800" dirty="0" smtClean="0"/>
              <a:t> </a:t>
            </a:r>
            <a:r>
              <a:rPr lang="en-US" sz="2800" dirty="0" smtClean="0">
                <a:solidFill>
                  <a:srgbClr val="FF0000"/>
                </a:solidFill>
              </a:rPr>
              <a:t>7): </a:t>
            </a:r>
            <a:r>
              <a:rPr lang="en-US" sz="2800" dirty="0" smtClean="0"/>
              <a:t>support back and feet.</a:t>
            </a:r>
            <a:endParaRPr lang="en-US" sz="2800"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0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753" y="914400"/>
            <a:ext cx="8586950" cy="4801314"/>
          </a:xfrm>
          <a:prstGeom prst="rect">
            <a:avLst/>
          </a:prstGeom>
        </p:spPr>
        <p:txBody>
          <a:bodyPr wrap="square">
            <a:spAutoFit/>
          </a:bodyPr>
          <a:lstStyle/>
          <a:p>
            <a:r>
              <a:rPr lang="en-US" sz="2800" dirty="0" smtClean="0"/>
              <a:t>Importantly, though the diagnosis of hypertension has been confirmed at the </a:t>
            </a:r>
            <a:r>
              <a:rPr lang="en-US" sz="2800" dirty="0" smtClean="0">
                <a:solidFill>
                  <a:srgbClr val="FF0000"/>
                </a:solidFill>
              </a:rPr>
              <a:t>130/80</a:t>
            </a:r>
            <a:r>
              <a:rPr lang="en-US" sz="2800" dirty="0" smtClean="0"/>
              <a:t> mm Hg threshold, most patients with stage 1 hypertension ( ∼69%) do not qualify for immediate drug therapy. The number of antihypertensive drugs to prescribe in drug naïve patients is guided by how far their BP is above target. In patients with </a:t>
            </a:r>
            <a:r>
              <a:rPr lang="en-US" sz="2800" dirty="0" smtClean="0">
                <a:solidFill>
                  <a:srgbClr val="FF0000"/>
                </a:solidFill>
              </a:rPr>
              <a:t>BP &gt; 20/10 mm </a:t>
            </a:r>
            <a:r>
              <a:rPr lang="en-US" sz="2800" dirty="0" smtClean="0"/>
              <a:t>Hg above tar- get, </a:t>
            </a:r>
            <a:r>
              <a:rPr lang="en-US" sz="2800" dirty="0" smtClean="0">
                <a:solidFill>
                  <a:srgbClr val="FF0000"/>
                </a:solidFill>
              </a:rPr>
              <a:t>two-drug </a:t>
            </a:r>
            <a:r>
              <a:rPr lang="en-US" sz="2800" dirty="0" smtClean="0"/>
              <a:t>therapy, either as a single pill combination or two separate pills, should be initiated</a:t>
            </a:r>
            <a:r>
              <a:rPr lang="en-US" dirty="0" smtClean="0"/>
              <a:t>. </a:t>
            </a:r>
          </a:p>
          <a:p>
            <a:r>
              <a:rPr lang="en-US" dirty="0"/>
              <a:t> </a:t>
            </a:r>
            <a:endParaRPr lang="en-US" dirty="0" smtClean="0"/>
          </a:p>
          <a:p>
            <a:r>
              <a:rPr lang="en-US" dirty="0"/>
              <a:t> </a:t>
            </a:r>
            <a:endParaRPr lang="en-US" dirty="0" smtClean="0"/>
          </a:p>
          <a:p>
            <a:endParaRPr lang="en-US" dirty="0"/>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56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3029803"/>
            <a:ext cx="9758149" cy="2431435"/>
          </a:xfrm>
          <a:prstGeom prst="rect">
            <a:avLst/>
          </a:prstGeom>
        </p:spPr>
        <p:txBody>
          <a:bodyPr wrap="square">
            <a:spAutoFit/>
          </a:bodyPr>
          <a:lstStyle/>
          <a:p>
            <a:r>
              <a:rPr lang="en-US" sz="2400" dirty="0" smtClean="0"/>
              <a:t>High-risk patients, those with </a:t>
            </a:r>
            <a:r>
              <a:rPr lang="en-US" sz="2400" dirty="0" smtClean="0">
                <a:solidFill>
                  <a:srgbClr val="FF0000"/>
                </a:solidFill>
              </a:rPr>
              <a:t>diabete</a:t>
            </a:r>
            <a:r>
              <a:rPr lang="en-US" sz="2400" dirty="0" smtClean="0"/>
              <a:t>s, </a:t>
            </a:r>
            <a:r>
              <a:rPr lang="en-US" sz="2400" dirty="0" smtClean="0">
                <a:solidFill>
                  <a:srgbClr val="FF0000"/>
                </a:solidFill>
              </a:rPr>
              <a:t>CKD</a:t>
            </a:r>
            <a:r>
              <a:rPr lang="en-US" sz="2400" dirty="0" smtClean="0"/>
              <a:t> (</a:t>
            </a:r>
            <a:r>
              <a:rPr lang="en-US" sz="2400" dirty="0" err="1" smtClean="0"/>
              <a:t>eGFR</a:t>
            </a:r>
            <a:r>
              <a:rPr lang="en-US" sz="2400" dirty="0" smtClean="0"/>
              <a:t> &lt; 60 ml/min/1.73 m 2 and/or urine albumin: creatinine ratio ≥300 mg/g), </a:t>
            </a:r>
            <a:r>
              <a:rPr lang="en-US" sz="2400" dirty="0" smtClean="0">
                <a:solidFill>
                  <a:srgbClr val="FF0000"/>
                </a:solidFill>
              </a:rPr>
              <a:t>post-renal transplantation</a:t>
            </a:r>
            <a:r>
              <a:rPr lang="en-US" sz="2400" dirty="0" smtClean="0"/>
              <a:t>, </a:t>
            </a:r>
            <a:r>
              <a:rPr lang="en-US" sz="2400" dirty="0" smtClean="0">
                <a:solidFill>
                  <a:srgbClr val="FF0000"/>
                </a:solidFill>
              </a:rPr>
              <a:t>heart failure </a:t>
            </a:r>
            <a:r>
              <a:rPr lang="en-US" sz="2400" dirty="0" smtClean="0"/>
              <a:t>with reduced or preserved ejection fraction, known </a:t>
            </a:r>
            <a:r>
              <a:rPr lang="en-US" sz="2400" dirty="0" smtClean="0">
                <a:solidFill>
                  <a:srgbClr val="FF0000"/>
                </a:solidFill>
              </a:rPr>
              <a:t>CVD</a:t>
            </a:r>
            <a:r>
              <a:rPr lang="en-US" sz="2400" dirty="0" smtClean="0"/>
              <a:t>, </a:t>
            </a:r>
            <a:r>
              <a:rPr lang="en-US" sz="2400" dirty="0" smtClean="0">
                <a:solidFill>
                  <a:srgbClr val="FF0000"/>
                </a:solidFill>
              </a:rPr>
              <a:t>peripheral arterial </a:t>
            </a:r>
            <a:r>
              <a:rPr lang="en-US" sz="2400" dirty="0" smtClean="0"/>
              <a:t>disease, and/or </a:t>
            </a:r>
            <a:r>
              <a:rPr lang="en-US" sz="2400" dirty="0" smtClean="0">
                <a:solidFill>
                  <a:srgbClr val="FF0000"/>
                </a:solidFill>
              </a:rPr>
              <a:t>≥10% ten year ASCVD </a:t>
            </a:r>
            <a:r>
              <a:rPr lang="en-US" sz="2400" dirty="0" smtClean="0"/>
              <a:t>risk qualify, for antihypertensive drug therapy when BP is persistently </a:t>
            </a:r>
            <a:r>
              <a:rPr lang="en-US" sz="2400" dirty="0" smtClean="0">
                <a:solidFill>
                  <a:srgbClr val="FF0000"/>
                </a:solidFill>
              </a:rPr>
              <a:t>≥130 </a:t>
            </a:r>
            <a:r>
              <a:rPr lang="en-US" sz="2400" dirty="0" smtClean="0"/>
              <a:t>systolic and/or </a:t>
            </a:r>
            <a:r>
              <a:rPr lang="en-US" sz="2400" dirty="0" smtClean="0">
                <a:solidFill>
                  <a:srgbClr val="FF0000"/>
                </a:solidFill>
              </a:rPr>
              <a:t>≥80 </a:t>
            </a:r>
            <a:r>
              <a:rPr lang="en-US" sz="2400" dirty="0" smtClean="0"/>
              <a:t>mm Hg; the on treatment target BP is &lt; 130/80 mm Hg</a:t>
            </a:r>
            <a:r>
              <a:rPr lang="en-US" sz="2800" dirty="0" smtClean="0"/>
              <a:t>.</a:t>
            </a:r>
            <a:endParaRPr lang="en-US" sz="2800" dirty="0"/>
          </a:p>
        </p:txBody>
      </p:sp>
      <p:sp>
        <p:nvSpPr>
          <p:cNvPr id="3" name="Rectangle 2"/>
          <p:cNvSpPr/>
          <p:nvPr/>
        </p:nvSpPr>
        <p:spPr>
          <a:xfrm>
            <a:off x="2456597" y="6400800"/>
            <a:ext cx="8284191" cy="307777"/>
          </a:xfrm>
          <a:prstGeom prst="rect">
            <a:avLst/>
          </a:prstGeom>
        </p:spPr>
        <p:txBody>
          <a:bodyPr wrap="square">
            <a:spAutoFit/>
          </a:bodyPr>
          <a:lstStyle/>
          <a:p>
            <a:r>
              <a:rPr lang="en-US" sz="1400" dirty="0" smtClean="0">
                <a:solidFill>
                  <a:srgbClr val="FF0000"/>
                </a:solidFill>
              </a:rPr>
              <a:t>J.M. Flack and B. Adekola / Trends in Cardiovascular Medicine 30 (2020) 160–164</a:t>
            </a:r>
            <a:endParaRPr lang="en-US" sz="1400" dirty="0">
              <a:solidFill>
                <a:srgbClr val="FF0000"/>
              </a:solidFill>
            </a:endParaRPr>
          </a:p>
        </p:txBody>
      </p:sp>
      <p:pic>
        <p:nvPicPr>
          <p:cNvPr id="4" name="Picture 3"/>
          <p:cNvPicPr>
            <a:picLocks noChangeAspect="1"/>
          </p:cNvPicPr>
          <p:nvPr/>
        </p:nvPicPr>
        <p:blipFill>
          <a:blip r:embed="rId2"/>
          <a:stretch>
            <a:fillRect/>
          </a:stretch>
        </p:blipFill>
        <p:spPr>
          <a:xfrm>
            <a:off x="1323834" y="573206"/>
            <a:ext cx="9323146" cy="2269347"/>
          </a:xfrm>
          <a:prstGeom prst="rect">
            <a:avLst/>
          </a:prstGeom>
        </p:spPr>
      </p:pic>
      <p:pic>
        <p:nvPicPr>
          <p:cNvPr id="5" name="Picture 4"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8814" y="704193"/>
            <a:ext cx="1303282" cy="1261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8303" y="704193"/>
            <a:ext cx="1303282" cy="12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34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173" y="3684896"/>
            <a:ext cx="9547786" cy="1938992"/>
          </a:xfrm>
          <a:prstGeom prst="rect">
            <a:avLst/>
          </a:prstGeom>
        </p:spPr>
        <p:txBody>
          <a:bodyPr wrap="square">
            <a:spAutoFit/>
          </a:bodyPr>
          <a:lstStyle/>
          <a:p>
            <a:pPr algn="r"/>
            <a:r>
              <a:rPr lang="en-US" sz="2400" dirty="0" smtClean="0">
                <a:solidFill>
                  <a:srgbClr val="FF0000"/>
                </a:solidFill>
              </a:rPr>
              <a:t>Lower-risk</a:t>
            </a:r>
            <a:r>
              <a:rPr lang="en-US" sz="2400" dirty="0" smtClean="0"/>
              <a:t> patients (under</a:t>
            </a:r>
            <a:r>
              <a:rPr lang="en-US" sz="2400" dirty="0" smtClean="0">
                <a:solidFill>
                  <a:srgbClr val="FF0000"/>
                </a:solidFill>
              </a:rPr>
              <a:t> 65 </a:t>
            </a:r>
            <a:r>
              <a:rPr lang="en-US" sz="2400" dirty="0" smtClean="0"/>
              <a:t>years of age), defined as those without the aforementioned high-risk co-morbidities and </a:t>
            </a:r>
            <a:r>
              <a:rPr lang="en-US" sz="2400" dirty="0" smtClean="0">
                <a:solidFill>
                  <a:srgbClr val="FF0000"/>
                </a:solidFill>
              </a:rPr>
              <a:t>10-year ASCVD risk &lt; 10%, </a:t>
            </a:r>
            <a:r>
              <a:rPr lang="en-US" sz="2400" dirty="0" smtClean="0"/>
              <a:t>are recommended for antihypertensive drug therapy when BP is </a:t>
            </a:r>
            <a:r>
              <a:rPr lang="en-US" sz="2400" dirty="0" smtClean="0">
                <a:solidFill>
                  <a:srgbClr val="FF0000"/>
                </a:solidFill>
              </a:rPr>
              <a:t>≥140/90 mm </a:t>
            </a:r>
            <a:r>
              <a:rPr lang="en-US" sz="2400" dirty="0" smtClean="0"/>
              <a:t>Hg. Similar to most high-risk hypertensive, their target BP is &lt; 130/80 mm Hg.</a:t>
            </a:r>
            <a:endParaRPr lang="en-US" sz="2400" dirty="0"/>
          </a:p>
        </p:txBody>
      </p:sp>
      <p:sp>
        <p:nvSpPr>
          <p:cNvPr id="4" name="Rectangle 3"/>
          <p:cNvSpPr/>
          <p:nvPr/>
        </p:nvSpPr>
        <p:spPr>
          <a:xfrm>
            <a:off x="2538484" y="5650173"/>
            <a:ext cx="6946710" cy="276999"/>
          </a:xfrm>
          <a:prstGeom prst="rect">
            <a:avLst/>
          </a:prstGeom>
        </p:spPr>
        <p:txBody>
          <a:bodyPr wrap="square">
            <a:spAutoFit/>
          </a:bodyPr>
          <a:lstStyle/>
          <a:p>
            <a:r>
              <a:rPr lang="en-US" sz="1200" dirty="0" smtClean="0">
                <a:solidFill>
                  <a:srgbClr val="FF0000"/>
                </a:solidFill>
              </a:rPr>
              <a:t>J.M. Flack and B. Adekola / Trends in Cardiovascular Medicine 30 (2020) 160–164</a:t>
            </a:r>
            <a:endParaRPr lang="en-US" sz="1200" dirty="0">
              <a:solidFill>
                <a:srgbClr val="FF0000"/>
              </a:solidFill>
            </a:endParaRPr>
          </a:p>
        </p:txBody>
      </p:sp>
      <p:pic>
        <p:nvPicPr>
          <p:cNvPr id="5" name="Picture 4"/>
          <p:cNvPicPr>
            <a:picLocks noChangeAspect="1"/>
          </p:cNvPicPr>
          <p:nvPr/>
        </p:nvPicPr>
        <p:blipFill>
          <a:blip r:embed="rId2"/>
          <a:stretch>
            <a:fillRect/>
          </a:stretch>
        </p:blipFill>
        <p:spPr>
          <a:xfrm>
            <a:off x="1345324" y="313898"/>
            <a:ext cx="9280635" cy="3248167"/>
          </a:xfrm>
          <a:prstGeom prst="rect">
            <a:avLst/>
          </a:prstGeom>
        </p:spPr>
      </p:pic>
      <p:pic>
        <p:nvPicPr>
          <p:cNvPr id="6" name="Picture 5"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834" y="336332"/>
            <a:ext cx="1282262" cy="140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7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8675" y="3193575"/>
            <a:ext cx="9294125" cy="3046988"/>
          </a:xfrm>
          <a:prstGeom prst="rect">
            <a:avLst/>
          </a:prstGeom>
        </p:spPr>
        <p:txBody>
          <a:bodyPr wrap="square">
            <a:spAutoFit/>
          </a:bodyPr>
          <a:lstStyle/>
          <a:p>
            <a:r>
              <a:rPr lang="en-US" sz="2400" dirty="0"/>
              <a:t>single agents at </a:t>
            </a:r>
            <a:r>
              <a:rPr lang="en-US" sz="2400" dirty="0" smtClean="0"/>
              <a:t>a standard </a:t>
            </a:r>
            <a:r>
              <a:rPr lang="en-US" sz="2400" dirty="0"/>
              <a:t>dose achieve an average reduction of </a:t>
            </a:r>
            <a:r>
              <a:rPr lang="en-US" sz="2400" dirty="0">
                <a:solidFill>
                  <a:srgbClr val="FF0000"/>
                </a:solidFill>
              </a:rPr>
              <a:t>9.1</a:t>
            </a:r>
            <a:r>
              <a:rPr lang="en-US" sz="2400" dirty="0"/>
              <a:t> </a:t>
            </a:r>
            <a:r>
              <a:rPr lang="en-US" sz="2400" dirty="0" smtClean="0"/>
              <a:t>mmHg which </a:t>
            </a:r>
            <a:r>
              <a:rPr lang="en-US" sz="2400" dirty="0"/>
              <a:t>for many is </a:t>
            </a:r>
            <a:r>
              <a:rPr lang="en-US" sz="2400" dirty="0">
                <a:solidFill>
                  <a:srgbClr val="FF0000"/>
                </a:solidFill>
              </a:rPr>
              <a:t>insufficien</a:t>
            </a:r>
            <a:r>
              <a:rPr lang="en-US" sz="2400" dirty="0"/>
              <a:t>t to achieve control</a:t>
            </a:r>
            <a:r>
              <a:rPr lang="en-US" sz="2400" dirty="0" smtClean="0"/>
              <a:t>. Globally</a:t>
            </a:r>
            <a:r>
              <a:rPr lang="en-US" sz="2400" dirty="0"/>
              <a:t>, the PURE study found that most participants </a:t>
            </a:r>
            <a:r>
              <a:rPr lang="en-US" sz="2400" dirty="0" smtClean="0"/>
              <a:t>being treated </a:t>
            </a:r>
            <a:r>
              <a:rPr lang="en-US" sz="2400" dirty="0"/>
              <a:t>are on monotherapy (69.2%), and </a:t>
            </a:r>
            <a:r>
              <a:rPr lang="en-US" sz="2400" dirty="0">
                <a:solidFill>
                  <a:srgbClr val="FF0000"/>
                </a:solidFill>
              </a:rPr>
              <a:t>less than a third </a:t>
            </a:r>
            <a:r>
              <a:rPr lang="en-US" sz="2400" dirty="0" smtClean="0"/>
              <a:t>of those </a:t>
            </a:r>
            <a:r>
              <a:rPr lang="en-US" sz="2400" dirty="0"/>
              <a:t>treated achieve blood pressure control &lt; </a:t>
            </a:r>
            <a:r>
              <a:rPr lang="en-US" sz="2400" dirty="0">
                <a:solidFill>
                  <a:srgbClr val="FF0000"/>
                </a:solidFill>
              </a:rPr>
              <a:t>140/90 </a:t>
            </a:r>
            <a:r>
              <a:rPr lang="en-US" sz="2400" dirty="0" smtClean="0">
                <a:solidFill>
                  <a:srgbClr val="FF0000"/>
                </a:solidFill>
              </a:rPr>
              <a:t>mmHg </a:t>
            </a:r>
          </a:p>
          <a:p>
            <a:endParaRPr lang="en-US" sz="2400" dirty="0">
              <a:solidFill>
                <a:srgbClr val="FF0000"/>
              </a:solidFill>
            </a:endParaRPr>
          </a:p>
          <a:p>
            <a:r>
              <a:rPr lang="en-US" sz="2400" dirty="0" smtClean="0">
                <a:solidFill>
                  <a:srgbClr val="FF0000"/>
                </a:solidFill>
              </a:rPr>
              <a:t>  </a:t>
            </a:r>
          </a:p>
          <a:p>
            <a:r>
              <a:rPr lang="sv-SE" sz="2000" dirty="0" smtClean="0">
                <a:solidFill>
                  <a:srgbClr val="FF0000"/>
                </a:solidFill>
              </a:rPr>
              <a:t>                                           </a:t>
            </a:r>
            <a:r>
              <a:rPr lang="sv-SE" sz="1600" dirty="0" smtClean="0">
                <a:solidFill>
                  <a:srgbClr val="FF0000"/>
                </a:solidFill>
              </a:rPr>
              <a:t>Curr </a:t>
            </a:r>
            <a:r>
              <a:rPr lang="sv-SE" sz="1600" dirty="0">
                <a:solidFill>
                  <a:srgbClr val="FF0000"/>
                </a:solidFill>
              </a:rPr>
              <a:t>Hypertens Rep (2020) 22:65</a:t>
            </a:r>
            <a:endParaRPr lang="en-US" sz="1600" dirty="0">
              <a:solidFill>
                <a:srgbClr val="FF0000"/>
              </a:solidFill>
            </a:endParaRPr>
          </a:p>
        </p:txBody>
      </p:sp>
      <p:pic>
        <p:nvPicPr>
          <p:cNvPr id="3" name="Picture 2"/>
          <p:cNvPicPr>
            <a:picLocks noChangeAspect="1"/>
          </p:cNvPicPr>
          <p:nvPr/>
        </p:nvPicPr>
        <p:blipFill>
          <a:blip r:embed="rId2"/>
          <a:stretch>
            <a:fillRect/>
          </a:stretch>
        </p:blipFill>
        <p:spPr>
          <a:xfrm>
            <a:off x="1473958" y="286603"/>
            <a:ext cx="8805159" cy="2715904"/>
          </a:xfrm>
          <a:prstGeom prst="rect">
            <a:avLst/>
          </a:prstGeom>
        </p:spPr>
      </p:pic>
      <p:pic>
        <p:nvPicPr>
          <p:cNvPr id="4" name="Picture 3"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117" y="336332"/>
            <a:ext cx="1471449" cy="142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74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9516" y="2551837"/>
            <a:ext cx="8008883" cy="2677656"/>
          </a:xfrm>
          <a:prstGeom prst="rect">
            <a:avLst/>
          </a:prstGeom>
        </p:spPr>
        <p:txBody>
          <a:bodyPr wrap="square">
            <a:spAutoFit/>
          </a:bodyPr>
          <a:lstStyle/>
          <a:p>
            <a:r>
              <a:rPr lang="en-US" sz="2800" dirty="0"/>
              <a:t>A meta-analysis of 42 trials involving nearly 11,000 </a:t>
            </a:r>
            <a:r>
              <a:rPr lang="en-US" sz="2800" dirty="0" smtClean="0"/>
              <a:t>participants showed </a:t>
            </a:r>
            <a:r>
              <a:rPr lang="en-US" sz="2800" dirty="0"/>
              <a:t>that the effect of </a:t>
            </a:r>
            <a:r>
              <a:rPr lang="en-US" sz="2800" dirty="0">
                <a:solidFill>
                  <a:srgbClr val="FF0000"/>
                </a:solidFill>
              </a:rPr>
              <a:t>doubling the dose </a:t>
            </a:r>
            <a:r>
              <a:rPr lang="en-US" sz="2800" dirty="0"/>
              <a:t>of an antihypertensive </a:t>
            </a:r>
            <a:r>
              <a:rPr lang="en-US" sz="2800" dirty="0" smtClean="0"/>
              <a:t>drug occasioned </a:t>
            </a:r>
            <a:r>
              <a:rPr lang="en-US" sz="2800" dirty="0"/>
              <a:t>a reduction in systolic BP from </a:t>
            </a:r>
            <a:r>
              <a:rPr lang="en-US" sz="2800" dirty="0">
                <a:solidFill>
                  <a:srgbClr val="FF0000"/>
                </a:solidFill>
              </a:rPr>
              <a:t>7.3 to 9.3 mmHg </a:t>
            </a:r>
            <a:r>
              <a:rPr lang="en-US" sz="2800" dirty="0"/>
              <a:t>whereas the </a:t>
            </a:r>
            <a:r>
              <a:rPr lang="en-US" sz="2800" dirty="0" smtClean="0"/>
              <a:t>effect </a:t>
            </a:r>
            <a:r>
              <a:rPr lang="en-US" sz="2800" dirty="0" smtClean="0">
                <a:solidFill>
                  <a:srgbClr val="FF0000"/>
                </a:solidFill>
              </a:rPr>
              <a:t>of </a:t>
            </a:r>
            <a:r>
              <a:rPr lang="en-US" sz="2800" dirty="0">
                <a:solidFill>
                  <a:srgbClr val="FF0000"/>
                </a:solidFill>
              </a:rPr>
              <a:t>adding a second drug </a:t>
            </a:r>
            <a:r>
              <a:rPr lang="en-US" sz="2800" dirty="0"/>
              <a:t>averaged from </a:t>
            </a:r>
            <a:r>
              <a:rPr lang="en-US" sz="2800" dirty="0">
                <a:solidFill>
                  <a:srgbClr val="FF0000"/>
                </a:solidFill>
              </a:rPr>
              <a:t>13.9 to 18.9 mmHg</a:t>
            </a:r>
          </a:p>
        </p:txBody>
      </p:sp>
      <p:pic>
        <p:nvPicPr>
          <p:cNvPr id="3" name="Picture 2"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336332"/>
            <a:ext cx="2028497" cy="19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11713"/>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2914</TotalTime>
  <Words>1334</Words>
  <Application>Microsoft Office PowerPoint</Application>
  <PresentationFormat>Widescreen</PresentationFormat>
  <Paragraphs>58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maryam zaare</cp:lastModifiedBy>
  <cp:revision>35</cp:revision>
  <dcterms:created xsi:type="dcterms:W3CDTF">2021-02-24T10:13:09Z</dcterms:created>
  <dcterms:modified xsi:type="dcterms:W3CDTF">2021-03-02T08:53:56Z</dcterms:modified>
</cp:coreProperties>
</file>